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0"/>
  </p:notesMasterIdLst>
  <p:handoutMasterIdLst>
    <p:handoutMasterId r:id="rId121"/>
  </p:handoutMasterIdLst>
  <p:sldIdLst>
    <p:sldId id="256" r:id="rId2"/>
    <p:sldId id="257" r:id="rId3"/>
    <p:sldId id="258" r:id="rId4"/>
    <p:sldId id="410" r:id="rId5"/>
    <p:sldId id="412" r:id="rId6"/>
    <p:sldId id="413" r:id="rId7"/>
    <p:sldId id="262" r:id="rId8"/>
    <p:sldId id="263" r:id="rId9"/>
    <p:sldId id="264" r:id="rId10"/>
    <p:sldId id="265" r:id="rId11"/>
    <p:sldId id="381" r:id="rId12"/>
    <p:sldId id="267" r:id="rId13"/>
    <p:sldId id="380" r:id="rId14"/>
    <p:sldId id="269" r:id="rId15"/>
    <p:sldId id="397" r:id="rId16"/>
    <p:sldId id="271" r:id="rId17"/>
    <p:sldId id="382" r:id="rId18"/>
    <p:sldId id="273" r:id="rId19"/>
    <p:sldId id="383" r:id="rId20"/>
    <p:sldId id="275" r:id="rId21"/>
    <p:sldId id="384" r:id="rId22"/>
    <p:sldId id="277" r:id="rId23"/>
    <p:sldId id="278" r:id="rId24"/>
    <p:sldId id="279" r:id="rId25"/>
    <p:sldId id="280" r:id="rId26"/>
    <p:sldId id="281" r:id="rId27"/>
    <p:sldId id="385" r:id="rId28"/>
    <p:sldId id="282" r:id="rId29"/>
    <p:sldId id="284" r:id="rId30"/>
    <p:sldId id="386" r:id="rId31"/>
    <p:sldId id="286" r:id="rId32"/>
    <p:sldId id="387" r:id="rId33"/>
    <p:sldId id="388" r:id="rId34"/>
    <p:sldId id="389" r:id="rId35"/>
    <p:sldId id="292" r:id="rId36"/>
    <p:sldId id="390" r:id="rId37"/>
    <p:sldId id="294" r:id="rId38"/>
    <p:sldId id="392" r:id="rId39"/>
    <p:sldId id="296" r:id="rId40"/>
    <p:sldId id="393" r:id="rId41"/>
    <p:sldId id="298" r:id="rId42"/>
    <p:sldId id="299" r:id="rId43"/>
    <p:sldId id="300" r:id="rId44"/>
    <p:sldId id="301" r:id="rId45"/>
    <p:sldId id="394" r:id="rId46"/>
    <p:sldId id="395" r:id="rId47"/>
    <p:sldId id="396" r:id="rId48"/>
    <p:sldId id="304" r:id="rId49"/>
    <p:sldId id="399" r:id="rId50"/>
    <p:sldId id="400" r:id="rId51"/>
    <p:sldId id="402" r:id="rId52"/>
    <p:sldId id="403" r:id="rId53"/>
    <p:sldId id="404" r:id="rId54"/>
    <p:sldId id="311" r:id="rId55"/>
    <p:sldId id="312" r:id="rId56"/>
    <p:sldId id="313" r:id="rId57"/>
    <p:sldId id="315" r:id="rId58"/>
    <p:sldId id="435" r:id="rId59"/>
    <p:sldId id="316" r:id="rId60"/>
    <p:sldId id="317" r:id="rId61"/>
    <p:sldId id="318" r:id="rId62"/>
    <p:sldId id="324" r:id="rId63"/>
    <p:sldId id="325" r:id="rId64"/>
    <p:sldId id="420" r:id="rId65"/>
    <p:sldId id="419" r:id="rId66"/>
    <p:sldId id="326" r:id="rId67"/>
    <p:sldId id="329" r:id="rId68"/>
    <p:sldId id="417" r:id="rId69"/>
    <p:sldId id="331" r:id="rId70"/>
    <p:sldId id="418" r:id="rId71"/>
    <p:sldId id="341" r:id="rId72"/>
    <p:sldId id="416" r:id="rId73"/>
    <p:sldId id="348" r:id="rId74"/>
    <p:sldId id="349" r:id="rId75"/>
    <p:sldId id="350" r:id="rId76"/>
    <p:sldId id="351" r:id="rId77"/>
    <p:sldId id="405" r:id="rId78"/>
    <p:sldId id="406" r:id="rId79"/>
    <p:sldId id="407" r:id="rId80"/>
    <p:sldId id="408" r:id="rId81"/>
    <p:sldId id="356" r:id="rId82"/>
    <p:sldId id="357" r:id="rId83"/>
    <p:sldId id="358" r:id="rId84"/>
    <p:sldId id="359" r:id="rId85"/>
    <p:sldId id="421" r:id="rId86"/>
    <p:sldId id="422" r:id="rId87"/>
    <p:sldId id="423" r:id="rId88"/>
    <p:sldId id="424" r:id="rId89"/>
    <p:sldId id="425" r:id="rId90"/>
    <p:sldId id="426" r:id="rId91"/>
    <p:sldId id="427" r:id="rId92"/>
    <p:sldId id="391" r:id="rId93"/>
    <p:sldId id="428" r:id="rId94"/>
    <p:sldId id="429" r:id="rId95"/>
    <p:sldId id="430" r:id="rId96"/>
    <p:sldId id="431" r:id="rId97"/>
    <p:sldId id="432" r:id="rId98"/>
    <p:sldId id="433" r:id="rId99"/>
    <p:sldId id="434" r:id="rId100"/>
    <p:sldId id="360" r:id="rId101"/>
    <p:sldId id="361" r:id="rId102"/>
    <p:sldId id="362" r:id="rId103"/>
    <p:sldId id="363" r:id="rId104"/>
    <p:sldId id="366" r:id="rId105"/>
    <p:sldId id="414" r:id="rId106"/>
    <p:sldId id="415" r:id="rId107"/>
    <p:sldId id="367" r:id="rId108"/>
    <p:sldId id="368" r:id="rId109"/>
    <p:sldId id="369" r:id="rId110"/>
    <p:sldId id="370" r:id="rId111"/>
    <p:sldId id="371" r:id="rId112"/>
    <p:sldId id="372" r:id="rId113"/>
    <p:sldId id="373" r:id="rId114"/>
    <p:sldId id="398" r:id="rId115"/>
    <p:sldId id="374" r:id="rId116"/>
    <p:sldId id="375" r:id="rId117"/>
    <p:sldId id="376" r:id="rId118"/>
    <p:sldId id="377" r:id="rId119"/>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43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 id="421"/>
          </p14:sldIdLst>
        </p14:section>
        <p14:section name="Seq.2 - Activity 4 - Deepfake" id="{98620C00-6A7B-40E2-A7F8-454AA227985E}">
          <p14:sldIdLst>
            <p14:sldId id="422"/>
            <p14:sldId id="423"/>
            <p14:sldId id="424"/>
            <p14:sldId id="425"/>
            <p14:sldId id="426"/>
            <p14:sldId id="427"/>
            <p14:sldId id="391"/>
            <p14:sldId id="428"/>
            <p14:sldId id="429"/>
            <p14:sldId id="430"/>
            <p14:sldId id="431"/>
            <p14:sldId id="432"/>
            <p14:sldId id="433"/>
            <p14:sldId id="434"/>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369"/>
            <p14:sldId id="370"/>
          </p14:sldIdLst>
        </p14:section>
        <p14:section name="Seq.3 - Activity 2 - Protect Your Important Accounts" id="{FB2984F1-97C3-4CDC-9CDE-24A9BC575C85}">
          <p14:sldIdLst>
            <p14:sldId id="371"/>
            <p14:sldId id="372"/>
            <p14:sldId id="373"/>
            <p14:sldId id="398"/>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B0"/>
    <a:srgbClr val="9A604D"/>
    <a:srgbClr val="1D1D1B"/>
    <a:srgbClr val="F2E07F"/>
    <a:srgbClr val="9BCCC1"/>
    <a:srgbClr val="38A5B2"/>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1CFC3-7366-4ED3-BB74-87FDE01DB872}" v="1" dt="2022-10-06T19:23:49.456"/>
    <p1510:client id="{F6219B04-D350-59E6-7B80-CDFF336D591E}" v="1" dt="2022-10-06T15:06:42.7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0" autoAdjust="0"/>
    <p:restoredTop sz="91758" autoAdjust="0"/>
  </p:normalViewPr>
  <p:slideViewPr>
    <p:cSldViewPr>
      <p:cViewPr varScale="1">
        <p:scale>
          <a:sx n="59" d="100"/>
          <a:sy n="59" d="100"/>
        </p:scale>
        <p:origin x="152" y="88"/>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01/07/2024</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01/07/2024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81</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107</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voir avec Arnaud: </a:t>
            </a:r>
            <a:r>
              <a:rPr lang="fr-FR" dirty="0" err="1"/>
              <a:t>security</a:t>
            </a:r>
            <a:r>
              <a:rPr lang="fr-FR" dirty="0"/>
              <a:t> key?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113</a:t>
            </a:fld>
            <a:endParaRPr lang="fr-FR"/>
          </a:p>
        </p:txBody>
      </p:sp>
    </p:spTree>
    <p:extLst>
      <p:ext uri="{BB962C8B-B14F-4D97-AF65-F5344CB8AC3E}">
        <p14:creationId xmlns:p14="http://schemas.microsoft.com/office/powerpoint/2010/main" val="182077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118</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7</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22</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40</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42</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57</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59</a:t>
            </a:fld>
            <a:endParaRPr lang="fr-FR"/>
          </a:p>
        </p:txBody>
      </p:sp>
    </p:spTree>
    <p:extLst>
      <p:ext uri="{BB962C8B-B14F-4D97-AF65-F5344CB8AC3E}">
        <p14:creationId xmlns:p14="http://schemas.microsoft.com/office/powerpoint/2010/main" val="114534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9056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7/1/2024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55.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1.png"/><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147.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55.png"/><Relationship Id="rId4" Type="http://schemas.openxmlformats.org/officeDocument/2006/relationships/image" Target="../media/image150.png"/></Relationships>
</file>

<file path=ppt/slides/_rels/slide11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1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6.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68.png"/><Relationship Id="rId7" Type="http://schemas.openxmlformats.org/officeDocument/2006/relationships/image" Target="../media/image156.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 Id="rId9" Type="http://schemas.openxmlformats.org/officeDocument/2006/relationships/image" Target="../media/image158.png"/></Relationships>
</file>

<file path=ppt/slides/_rels/slide11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cisa.gov/4-things-you-can-do-keep-yourself-cyber-saf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9.png"/><Relationship Id="rId4" Type="http://schemas.openxmlformats.org/officeDocument/2006/relationships/hyperlink" Target="https://techcommunity.microsoft.com/t5/azure-active-directory-identity/your-pa-word-doesn-t-matter/ba-p/73198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1.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2.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0.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2.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70.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108.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65.png"/><Relationship Id="rId10" Type="http://schemas.openxmlformats.org/officeDocument/2006/relationships/image" Target="../media/image71.png"/><Relationship Id="rId4" Type="http://schemas.openxmlformats.org/officeDocument/2006/relationships/image" Target="../media/image64.png"/><Relationship Id="rId9"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9.png"/><Relationship Id="rId7" Type="http://schemas.openxmlformats.org/officeDocument/2006/relationships/image" Target="../media/image12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0083"/>
            <a:ext cx="20104099" cy="7604472"/>
          </a:xfrm>
          <a:prstGeom prst="rect">
            <a:avLst/>
          </a:prstGeom>
        </p:spPr>
      </p:pic>
      <p:grpSp>
        <p:nvGrpSpPr>
          <p:cNvPr id="4" name="object 4"/>
          <p:cNvGrpSpPr/>
          <p:nvPr/>
        </p:nvGrpSpPr>
        <p:grpSpPr>
          <a:xfrm>
            <a:off x="1784657" y="5197475"/>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4598" y="8131403"/>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200259" y="8020923"/>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7106" y="9849730"/>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7798" y="8912414"/>
            <a:ext cx="1076960" cy="1070165"/>
          </a:xfrm>
          <a:prstGeom prst="rect">
            <a:avLst/>
          </a:prstGeom>
        </p:spPr>
        <p:txBody>
          <a:bodyPr vert="horz" wrap="square" lIns="0" tIns="15875" rIns="0" bIns="0" rtlCol="0">
            <a:spAutoFit/>
          </a:bodyPr>
          <a:lstStyle/>
          <a:p>
            <a:pPr marL="38100">
              <a:lnSpc>
                <a:spcPct val="100000"/>
              </a:lnSpc>
              <a:spcBef>
                <a:spcPts val="125"/>
              </a:spcBef>
            </a:pPr>
            <a:r>
              <a:rPr lang="fr-F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4037" y="9996902"/>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GB" sz="3700" spc="30" dirty="0">
                <a:solidFill>
                  <a:srgbClr val="231F20"/>
                </a:solidFill>
                <a:latin typeface="Calibri"/>
                <a:cs typeface="Calibri"/>
              </a:rPr>
              <a:t>only if the password contains special characters  </a:t>
            </a:r>
            <a:endParaRPr lang="en-GB"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PROTECT</a:t>
            </a:r>
            <a:endParaRPr lang="fr-FR" sz="12200" b="1" spc="-15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ACTIVITY 1</a:t>
            </a:r>
            <a:endParaRPr lang="fr-FR" sz="10450" b="1" spc="-30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IS YOUR BEST </a:t>
            </a:r>
            <a:r>
              <a:rPr lang="fr-FR" sz="10450" b="1" spc="-300" dirty="0">
                <a:solidFill>
                  <a:srgbClr val="1D1D1B"/>
                </a:solidFill>
                <a:latin typeface="Calibri"/>
                <a:cs typeface="Calibri"/>
              </a:rPr>
              <a:t>DEFENCE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A STRONG PASSWORD,</a:t>
            </a:r>
            <a:endParaRPr lang="fr-FR" spc="-300" dirty="0">
              <a:latin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CHOOSE A PASSWORD THAT IS</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DIFFERENT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FOR  EACH ACCOUNT</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dirty="0">
                <a:solidFill>
                  <a:srgbClr val="231F20"/>
                </a:solidFill>
              </a:rPr>
              <a:t>WHAT ARE THE </a:t>
            </a:r>
            <a:r>
              <a:rPr lang="en-US" sz="4500" b="1" spc="-150" dirty="0">
                <a:solidFill>
                  <a:schemeClr val="accent5"/>
                </a:solidFill>
              </a:rPr>
              <a:t>RISKS</a:t>
            </a:r>
            <a:r>
              <a:rPr lang="en-US" sz="4500" b="1" spc="-150" dirty="0">
                <a:solidFill>
                  <a:srgbClr val="231F20"/>
                </a:solidFill>
              </a:rPr>
              <a:t> OF USING THE SAME PASSWORD EVERYWHERE?</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A HACKER COULD:</a:t>
            </a:r>
            <a:endParaRPr lang="fr-FR" sz="4500" b="1" spc="-150" dirty="0">
              <a:latin typeface="Calibri"/>
              <a:cs typeface="Calibri"/>
            </a:endParaRPr>
          </a:p>
          <a:p>
            <a:pPr marL="42545">
              <a:lnSpc>
                <a:spcPct val="100000"/>
              </a:lnSpc>
              <a:spcBef>
                <a:spcPts val="925"/>
              </a:spcBef>
            </a:pPr>
            <a:r>
              <a:rPr lang="en-US" sz="2450" b="1" spc="60" dirty="0">
                <a:solidFill>
                  <a:srgbClr val="231F20"/>
                </a:solidFill>
                <a:latin typeface="Calibri"/>
                <a:cs typeface="Calibri"/>
              </a:rPr>
              <a:t>Steal</a:t>
            </a:r>
            <a:r>
              <a:rPr lang="fr-FR" sz="2450" b="1" spc="60" dirty="0">
                <a:solidFill>
                  <a:srgbClr val="231F20"/>
                </a:solidFill>
                <a:latin typeface="Calibri"/>
                <a:cs typeface="Calibri"/>
              </a:rPr>
              <a:t> </a:t>
            </a:r>
            <a:r>
              <a:rPr lang="en-US" sz="2450" b="1" spc="60" dirty="0">
                <a:solidFill>
                  <a:srgbClr val="231F20"/>
                </a:solidFill>
                <a:latin typeface="Calibri"/>
                <a:cs typeface="Calibri"/>
              </a:rPr>
              <a:t>your</a:t>
            </a:r>
            <a:r>
              <a:rPr lang="fr-FR" sz="2450" b="1" spc="60" dirty="0">
                <a:solidFill>
                  <a:srgbClr val="231F20"/>
                </a:solidFill>
                <a:latin typeface="Calibri"/>
                <a:cs typeface="Calibri"/>
              </a:rPr>
              <a:t> </a:t>
            </a:r>
            <a:r>
              <a:rPr lang="en-US" sz="2450" b="1" spc="60" dirty="0">
                <a:solidFill>
                  <a:srgbClr val="231F20"/>
                </a:solidFill>
                <a:latin typeface="Calibri"/>
                <a:cs typeface="Calibri"/>
              </a:rPr>
              <a:t>identity</a:t>
            </a:r>
            <a:endParaRPr lang="en-US" sz="2450" b="1" dirty="0">
              <a:latin typeface="Calibri"/>
              <a:cs typeface="Calibri"/>
            </a:endParaRPr>
          </a:p>
          <a:p>
            <a:pPr marL="42545" marR="5080">
              <a:lnSpc>
                <a:spcPts val="2580"/>
              </a:lnSpc>
              <a:spcBef>
                <a:spcPts val="2595"/>
              </a:spcBef>
            </a:pPr>
            <a:r>
              <a:rPr lang="en-US" sz="2450" spc="60" dirty="0">
                <a:solidFill>
                  <a:srgbClr val="231F20"/>
                </a:solidFill>
                <a:latin typeface="Calibri"/>
                <a:cs typeface="Calibri"/>
              </a:rPr>
              <a:t>Hack into your bank details </a:t>
            </a:r>
            <a:r>
              <a:rPr lang="en-US" sz="2450" b="1" spc="6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dirty="0">
                <a:solidFill>
                  <a:srgbClr val="231F20"/>
                </a:solidFill>
                <a:latin typeface="Calibri"/>
                <a:cs typeface="Calibri"/>
              </a:rPr>
              <a:t>Steal your contacts </a:t>
            </a:r>
            <a:r>
              <a:rPr lang="en-US" sz="2450" spc="100" dirty="0">
                <a:solidFill>
                  <a:srgbClr val="231F20"/>
                </a:solidFill>
                <a:latin typeface="Calibri"/>
                <a:cs typeface="Calibri"/>
              </a:rPr>
              <a:t>by hacking into your mailboxes/social networks</a:t>
            </a:r>
          </a:p>
          <a:p>
            <a:pPr marL="12700">
              <a:lnSpc>
                <a:spcPts val="2760"/>
              </a:lnSpc>
              <a:spcBef>
                <a:spcPts val="120"/>
              </a:spcBef>
            </a:pPr>
            <a:endParaRPr lang="en-US" sz="2450" b="1" spc="100"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Blackmail </a:t>
            </a:r>
            <a:r>
              <a:rPr lang="en-US" sz="2450" dirty="0">
                <a:solidFill>
                  <a:srgbClr val="231F20"/>
                </a:solidFill>
                <a:latin typeface="Calibri"/>
                <a:cs typeface="Calibri"/>
              </a:rPr>
              <a:t>you and demand a </a:t>
            </a:r>
            <a:r>
              <a:rPr lang="en-US" sz="2450" b="1" dirty="0">
                <a:solidFill>
                  <a:srgbClr val="231F20"/>
                </a:solidFill>
                <a:latin typeface="Calibri"/>
                <a:cs typeface="Calibri"/>
              </a:rPr>
              <a:t>ransom</a:t>
            </a:r>
          </a:p>
          <a:p>
            <a:pPr marL="12700">
              <a:lnSpc>
                <a:spcPts val="2760"/>
              </a:lnSpc>
              <a:spcBef>
                <a:spcPts val="120"/>
              </a:spcBef>
            </a:pPr>
            <a:r>
              <a:rPr lang="en-US" sz="2450" dirty="0">
                <a:solidFill>
                  <a:srgbClr val="231F20"/>
                </a:solidFill>
                <a:latin typeface="Calibri"/>
                <a:cs typeface="Calibri"/>
              </a:rPr>
              <a:t>(in case of compromising data)</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fr-FR" sz="6600" b="1" spc="-150" dirty="0">
                <a:solidFill>
                  <a:srgbClr val="231F20"/>
                </a:solidFill>
              </a:rPr>
              <a:t>CREATE A STRONG PASSWORD</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fr-FR" sz="3450" b="1" spc="265" dirty="0">
                <a:solidFill>
                  <a:srgbClr val="38A5B2"/>
                </a:solidFill>
                <a:latin typeface="Calibri"/>
                <a:cs typeface="Calibri"/>
              </a:rPr>
              <a:t>I</a:t>
            </a:r>
            <a:r>
              <a:rPr sz="3450" dirty="0">
                <a:solidFill>
                  <a:srgbClr val="231F20"/>
                </a:solidFill>
                <a:latin typeface="Calibri"/>
                <a:cs typeface="Calibri"/>
              </a:rPr>
              <a:t> </a:t>
            </a:r>
            <a:r>
              <a:rPr lang="en-US" sz="3450" b="1" dirty="0">
                <a:solidFill>
                  <a:srgbClr val="38A5B2"/>
                </a:solidFill>
                <a:latin typeface="Calibri"/>
                <a:cs typeface="Calibri"/>
              </a:rPr>
              <a:t>a</a:t>
            </a:r>
            <a:r>
              <a:rPr lang="en-US" sz="3450" dirty="0">
                <a:solidFill>
                  <a:srgbClr val="231F20"/>
                </a:solidFill>
                <a:latin typeface="Calibri"/>
                <a:cs typeface="Calibri"/>
              </a:rPr>
              <a:t>m</a:t>
            </a:r>
            <a:r>
              <a:rPr sz="3450" dirty="0">
                <a:solidFill>
                  <a:srgbClr val="231F20"/>
                </a:solidFill>
                <a:latin typeface="Calibri"/>
                <a:cs typeface="Calibri"/>
              </a:rPr>
              <a:t> </a:t>
            </a:r>
            <a:r>
              <a:rPr lang="fr-FR" sz="3450" b="1" spc="130" dirty="0">
                <a:solidFill>
                  <a:srgbClr val="38A5B2"/>
                </a:solidFill>
                <a:latin typeface="Calibri"/>
                <a:cs typeface="Calibri"/>
              </a:rPr>
              <a:t>n</a:t>
            </a:r>
            <a:r>
              <a:rPr lang="fr-FR" sz="3450" spc="130" dirty="0">
                <a:solidFill>
                  <a:srgbClr val="231F20"/>
                </a:solidFill>
                <a:latin typeface="Calibri"/>
                <a:cs typeface="Calibri"/>
              </a:rPr>
              <a:t>ot</a:t>
            </a:r>
            <a:r>
              <a:rPr sz="3450" spc="5" dirty="0">
                <a:solidFill>
                  <a:srgbClr val="231F20"/>
                </a:solidFill>
                <a:latin typeface="Calibri"/>
                <a:cs typeface="Calibri"/>
              </a:rPr>
              <a:t> </a:t>
            </a:r>
            <a:r>
              <a:rPr lang="fr-FR" sz="3450" b="1" spc="90" dirty="0">
                <a:solidFill>
                  <a:srgbClr val="38A5B2"/>
                </a:solidFill>
                <a:latin typeface="Calibri"/>
                <a:cs typeface="Calibri"/>
              </a:rPr>
              <a:t>a</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lang="en-US" sz="3450" b="1" spc="50" dirty="0">
                <a:solidFill>
                  <a:srgbClr val="38A5B2"/>
                </a:solidFill>
                <a:latin typeface="Calibri"/>
                <a:cs typeface="Calibri"/>
              </a:rPr>
              <a:t>y</a:t>
            </a:r>
            <a:r>
              <a:rPr lang="en-US" sz="3450" spc="50" dirty="0">
                <a:solidFill>
                  <a:srgbClr val="231F20"/>
                </a:solidFill>
                <a:latin typeface="Calibri"/>
                <a:cs typeface="Calibri"/>
              </a:rPr>
              <a:t>et</a:t>
            </a:r>
            <a:r>
              <a:rPr lang="fr-FR" sz="3450" spc="-55" dirty="0">
                <a:solidFill>
                  <a:srgbClr val="231F20"/>
                </a:solidFill>
                <a:latin typeface="Calibri"/>
                <a:cs typeface="Calibri"/>
              </a:rPr>
              <a:t> </a:t>
            </a:r>
            <a:r>
              <a:rPr lang="fr-FR" sz="3450" b="1" spc="114" dirty="0">
                <a:solidFill>
                  <a:srgbClr val="38A5B2"/>
                </a:solidFill>
                <a:latin typeface="Calibri"/>
                <a:cs typeface="Calibri"/>
              </a:rPr>
              <a:t>I</a:t>
            </a:r>
            <a:r>
              <a:rPr sz="3450" spc="-50" dirty="0">
                <a:solidFill>
                  <a:srgbClr val="231F20"/>
                </a:solidFill>
                <a:latin typeface="Calibri"/>
                <a:cs typeface="Calibri"/>
              </a:rPr>
              <a:t> </a:t>
            </a:r>
            <a:r>
              <a:rPr lang="en-US" sz="3450" b="1" spc="70" dirty="0">
                <a:solidFill>
                  <a:srgbClr val="38A5B2"/>
                </a:solidFill>
                <a:latin typeface="Calibri"/>
                <a:cs typeface="Calibri"/>
              </a:rPr>
              <a:t>w</a:t>
            </a:r>
            <a:r>
              <a:rPr lang="en-US" sz="3450" spc="70" dirty="0">
                <a:solidFill>
                  <a:srgbClr val="231F20"/>
                </a:solidFill>
                <a:latin typeface="Calibri"/>
                <a:cs typeface="Calibri"/>
              </a:rPr>
              <a:t>ork</a:t>
            </a:r>
            <a:r>
              <a:rPr sz="3450" spc="70" dirty="0">
                <a:solidFill>
                  <a:srgbClr val="231F20"/>
                </a:solidFill>
                <a:latin typeface="Calibri"/>
                <a:cs typeface="Calibri"/>
              </a:rPr>
              <a:t> </a:t>
            </a:r>
            <a:r>
              <a:rPr lang="fr-FR" sz="3450" b="1" spc="90" dirty="0">
                <a:solidFill>
                  <a:srgbClr val="38A5B2"/>
                </a:solidFill>
                <a:latin typeface="Calibri"/>
                <a:cs typeface="Calibri"/>
              </a:rPr>
              <a:t>i</a:t>
            </a:r>
            <a:r>
              <a:rPr sz="3450" spc="90" dirty="0">
                <a:solidFill>
                  <a:srgbClr val="231F20"/>
                </a:solidFill>
                <a:latin typeface="Calibri"/>
                <a:cs typeface="Calibri"/>
              </a:rPr>
              <a:t>n</a:t>
            </a:r>
            <a:r>
              <a:rPr sz="3450"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a:t>
            </a:r>
            <a:r>
              <a:rPr lang="fr-FR" sz="3450" spc="65" dirty="0">
                <a:solidFill>
                  <a:srgbClr val="231F20"/>
                </a:solidFill>
                <a:latin typeface="Calibri"/>
                <a:cs typeface="Calibri"/>
              </a:rPr>
              <a:t>e</a:t>
            </a:r>
            <a:r>
              <a:rPr sz="3450" spc="65" dirty="0">
                <a:solidFill>
                  <a:srgbClr val="231F20"/>
                </a:solidFill>
                <a:latin typeface="Calibri"/>
                <a:cs typeface="Calibri"/>
              </a:rPr>
              <a:t>curit</a:t>
            </a:r>
            <a:r>
              <a:rPr lang="fr-FR" sz="3450" spc="65" dirty="0">
                <a:solidFill>
                  <a:srgbClr val="231F20"/>
                </a:solidFill>
                <a:latin typeface="Calibri"/>
                <a:cs typeface="Calibri"/>
              </a:rPr>
              <a:t>y</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COMBINED WORDS</a:t>
            </a:r>
            <a:endParaRPr lang="fr-FR" sz="4700" b="1" spc="-15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fr-FR" sz="3250" b="1" spc="95" dirty="0">
                <a:solidFill>
                  <a:srgbClr val="FFFFFF"/>
                </a:solidFill>
                <a:latin typeface="Calibri"/>
                <a:cs typeface="Calibri"/>
              </a:rPr>
              <a:t>Swan*Edge*</a:t>
            </a:r>
            <a:r>
              <a:rPr lang="fr-FR" sz="3250" b="1" spc="95" dirty="0" err="1">
                <a:solidFill>
                  <a:srgbClr val="FFFFFF"/>
                </a:solidFill>
                <a:latin typeface="Calibri"/>
                <a:cs typeface="Calibri"/>
              </a:rPr>
              <a:t>Door!Work</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TIPS:</a:t>
            </a:r>
            <a:endParaRPr lang="fr-FR" sz="9900" b="1" spc="-15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dirty="0">
                <a:solidFill>
                  <a:schemeClr val="bg1"/>
                </a:solidFill>
                <a:latin typeface="Calibri"/>
                <a:cs typeface="Calibri"/>
              </a:rPr>
              <a:t>Ianah&amp;yIwic!</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USE A PASSWORD MANAGER</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2"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3"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17" name="object 2">
            <a:extLst>
              <a:ext uri="{FF2B5EF4-FFF2-40B4-BE49-F238E27FC236}">
                <a16:creationId xmlns:a16="http://schemas.microsoft.com/office/drawing/2014/main" id="{C0A10DA4-11C2-49EB-8B49-E30CC5B994DD}"/>
              </a:ext>
            </a:extLst>
          </p:cNvPr>
          <p:cNvGrpSpPr/>
          <p:nvPr/>
        </p:nvGrpSpPr>
        <p:grpSpPr>
          <a:xfrm>
            <a:off x="0" y="4232373"/>
            <a:ext cx="20104100" cy="5131435"/>
            <a:chOff x="0" y="4232373"/>
            <a:chExt cx="20104100" cy="5131435"/>
          </a:xfrm>
        </p:grpSpPr>
        <p:pic>
          <p:nvPicPr>
            <p:cNvPr id="18" name="object 3">
              <a:extLst>
                <a:ext uri="{FF2B5EF4-FFF2-40B4-BE49-F238E27FC236}">
                  <a16:creationId xmlns:a16="http://schemas.microsoft.com/office/drawing/2014/main" id="{564D7E9F-C570-2450-2D60-36451BB8BBC3}"/>
                </a:ext>
              </a:extLst>
            </p:cNvPr>
            <p:cNvPicPr/>
            <p:nvPr/>
          </p:nvPicPr>
          <p:blipFill>
            <a:blip r:embed="rId4" cstate="email">
              <a:extLst>
                <a:ext uri="{28A0092B-C50C-407E-A947-70E740481C1C}">
                  <a14:useLocalDpi xmlns:a14="http://schemas.microsoft.com/office/drawing/2010/main"/>
                </a:ext>
              </a:extLst>
            </a:blip>
            <a:stretch>
              <a:fillRect/>
            </a:stretch>
          </p:blipFill>
          <p:spPr>
            <a:xfrm>
              <a:off x="0" y="4232373"/>
              <a:ext cx="20104099" cy="4916153"/>
            </a:xfrm>
            <a:prstGeom prst="rect">
              <a:avLst/>
            </a:prstGeom>
          </p:spPr>
        </p:pic>
        <p:sp>
          <p:nvSpPr>
            <p:cNvPr id="20" name="object 4">
              <a:extLst>
                <a:ext uri="{FF2B5EF4-FFF2-40B4-BE49-F238E27FC236}">
                  <a16:creationId xmlns:a16="http://schemas.microsoft.com/office/drawing/2014/main" id="{A8BF8441-406E-D33F-27B3-4B89CC5A3145}"/>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21" name="object 5">
              <a:extLst>
                <a:ext uri="{FF2B5EF4-FFF2-40B4-BE49-F238E27FC236}">
                  <a16:creationId xmlns:a16="http://schemas.microsoft.com/office/drawing/2014/main" id="{E0466D67-C916-6D84-1D58-8712335147CA}"/>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US" sz="3700" spc="30" dirty="0">
                <a:solidFill>
                  <a:srgbClr val="231F20"/>
                </a:solidFill>
                <a:latin typeface="Calibri"/>
                <a:cs typeface="Calibri"/>
              </a:rPr>
              <a:t>only if the password contains special characters  </a:t>
            </a:r>
            <a:endParaRPr lang="en-US"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chemeClr val="bg1"/>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7046577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TO </a:t>
            </a:r>
            <a:r>
              <a:rPr lang="fr-FR" sz="7400" b="1" u="sng" spc="555" dirty="0">
                <a:solidFill>
                  <a:srgbClr val="231F20"/>
                </a:solidFill>
                <a:uFill>
                  <a:solidFill>
                    <a:srgbClr val="231F20"/>
                  </a:solidFill>
                </a:uFill>
              </a:rPr>
              <a:t>REMEMBER</a:t>
            </a:r>
            <a:r>
              <a:rPr lang="fr-FR" sz="7400" b="1" spc="-175"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fr-FR" sz="5500" b="1" spc="-150" dirty="0">
              <a:latin typeface="Calibri"/>
              <a:cs typeface="Calibri"/>
            </a:endParaRPr>
          </a:p>
          <a:p>
            <a:pPr marL="12700" marR="5080">
              <a:lnSpc>
                <a:spcPts val="4300"/>
              </a:lnSpc>
              <a:spcBef>
                <a:spcPts val="5"/>
              </a:spcBef>
            </a:pPr>
            <a:r>
              <a:rPr lang="en-US" sz="4100" b="1" spc="-150" dirty="0">
                <a:solidFill>
                  <a:srgbClr val="231F20"/>
                </a:solidFill>
                <a:latin typeface="Calibri"/>
                <a:cs typeface="Calibri"/>
              </a:rPr>
              <a:t>ENSURE THAT PASSWORDS OR PASSPHRASES ARE UNIQUE FOR EACH ACCOUNT AND DEVICE</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1667242"/>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245497" y="2089520"/>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ACTIVITY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22520" y="3091679"/>
            <a:ext cx="12190168" cy="5709127"/>
          </a:xfrm>
          <a:prstGeom prst="rect">
            <a:avLst/>
          </a:prstGeom>
        </p:spPr>
        <p:txBody>
          <a:bodyPr vert="horz" wrap="square" lIns="0" tIns="11430" rIns="0" bIns="0" rtlCol="0">
            <a:spAutoFit/>
          </a:bodyPr>
          <a:lstStyle/>
          <a:p>
            <a:pPr marL="12700">
              <a:lnSpc>
                <a:spcPts val="15119"/>
              </a:lnSpc>
              <a:spcBef>
                <a:spcPts val="90"/>
              </a:spcBef>
            </a:pPr>
            <a:r>
              <a:rPr lang="en-US" sz="11000" b="1" spc="-300" dirty="0">
                <a:solidFill>
                  <a:srgbClr val="1D1D1B"/>
                </a:solidFill>
                <a:latin typeface="Calibri"/>
                <a:cs typeface="Calibri"/>
              </a:rPr>
              <a:t>PROTECT YOUR MOST IMPORTANT ACCOUNTS ONLINE</a:t>
            </a:r>
            <a:endParaRPr lang="fr-FR" sz="8800" b="1" spc="-300" dirty="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fr-FR" sz="3600" b="1" spc="-150" dirty="0">
                <a:solidFill>
                  <a:srgbClr val="FFFFFF"/>
                </a:solidFill>
                <a:latin typeface="Calibri"/>
                <a:cs typeface="Calibri"/>
              </a:rPr>
              <a:t>MAILBOX</a:t>
            </a:r>
          </a:p>
          <a:p>
            <a:pPr marL="12065" marR="5080" algn="ctr">
              <a:lnSpc>
                <a:spcPts val="3770"/>
              </a:lnSpc>
              <a:spcBef>
                <a:spcPts val="1015"/>
              </a:spcBef>
            </a:pPr>
            <a:r>
              <a:rPr lang="fr-FR" sz="3600" b="1" spc="-150" dirty="0">
                <a:solidFill>
                  <a:srgbClr val="FFFFFF"/>
                </a:solidFill>
                <a:latin typeface="Calibri"/>
                <a:cs typeface="Calibri"/>
              </a:rPr>
              <a:t>FOR SCHOOLS</a:t>
            </a:r>
            <a:endParaRPr lang="fr-FR" sz="3600" b="1" spc="-15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FFFFFF"/>
                </a:solidFill>
                <a:latin typeface="Calibri"/>
                <a:cs typeface="Calibri"/>
              </a:rPr>
              <a:t>HOMEWORK</a:t>
            </a:r>
            <a:endParaRPr lang="fr-FR" sz="24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fr-FR" sz="2300" b="1" spc="-150" dirty="0">
                <a:solidFill>
                  <a:srgbClr val="FFFFFF"/>
                </a:solidFill>
                <a:latin typeface="Calibri"/>
                <a:cs typeface="Calibri"/>
              </a:rPr>
              <a:t>WEBSITES</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TAXES INSURANCE...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PICTURES STORAGE</a:t>
            </a:r>
            <a:endParaRPr lang="fr-FR" sz="2300" b="1" spc="-15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fr-FR" sz="2000" b="1" spc="-150" dirty="0">
              <a:latin typeface="Calibri"/>
              <a:cs typeface="Calibri"/>
            </a:endParaRPr>
          </a:p>
          <a:p>
            <a:pPr algn="ctr">
              <a:lnSpc>
                <a:spcPts val="1855"/>
              </a:lnSpc>
            </a:pPr>
            <a:r>
              <a:rPr lang="fr-FR" sz="2000" b="1" spc="-150" dirty="0">
                <a:solidFill>
                  <a:srgbClr val="FFFFFF"/>
                </a:solidFill>
                <a:latin typeface="Calibri"/>
                <a:cs typeface="Calibri"/>
              </a:rPr>
              <a:t>CONTACT</a:t>
            </a:r>
          </a:p>
          <a:p>
            <a:pPr algn="ctr">
              <a:lnSpc>
                <a:spcPts val="1855"/>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SOCIAL NETWORK IDENTITY</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PERSONAL</a:t>
            </a:r>
            <a:endParaRPr lang="fr-FR" sz="4250" b="1" spc="-15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fr-FR" sz="4400" b="1" spc="-150" dirty="0">
                <a:solidFill>
                  <a:srgbClr val="FFFFFF"/>
                </a:solidFill>
                <a:latin typeface="Calibri"/>
                <a:cs typeface="Calibri"/>
              </a:rPr>
              <a:t>MAILBOX</a:t>
            </a:r>
            <a:endParaRPr lang="fr-FR" sz="4400" b="1" spc="-15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fr-FR" sz="2000" b="1" spc="-150" dirty="0">
                <a:solidFill>
                  <a:srgbClr val="FFFFFF"/>
                </a:solidFill>
                <a:latin typeface="Calibri"/>
                <a:cs typeface="Calibri"/>
              </a:rPr>
              <a:t>CONTACT</a:t>
            </a:r>
          </a:p>
          <a:p>
            <a:pPr algn="ctr">
              <a:lnSpc>
                <a:spcPts val="1964"/>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PASSWORDS</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VIDEOS</a:t>
            </a:r>
            <a:endParaRPr lang="fr-FR" sz="2700" b="1" spc="-15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ONLINE </a:t>
            </a:r>
          </a:p>
          <a:p>
            <a:pPr marL="12700" marR="5080" algn="ctr">
              <a:lnSpc>
                <a:spcPts val="1950"/>
              </a:lnSpc>
              <a:spcBef>
                <a:spcPts val="575"/>
              </a:spcBef>
            </a:pPr>
            <a:r>
              <a:rPr lang="fr-FR" sz="2000" b="1" spc="-150" dirty="0">
                <a:solidFill>
                  <a:srgbClr val="FFFFFF"/>
                </a:solidFill>
                <a:latin typeface="Calibri"/>
                <a:cs typeface="Calibri"/>
              </a:rPr>
              <a:t>GAMES</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CAR SHARING</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fr-FR" sz="2150" b="1" spc="-150" dirty="0">
                <a:solidFill>
                  <a:srgbClr val="FFFFFF"/>
                </a:solidFill>
                <a:latin typeface="Calibri"/>
                <a:cs typeface="Calibri"/>
              </a:rPr>
              <a:t>INSTANT MESSAGES</a:t>
            </a:r>
            <a:endParaRPr lang="fr-FR" sz="2150" b="1" spc="-15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fr-FR" sz="2200" b="1" spc="-150" dirty="0">
                <a:solidFill>
                  <a:srgbClr val="FFFFFF"/>
                </a:solidFill>
                <a:latin typeface="Calibri"/>
                <a:cs typeface="Calibri"/>
              </a:rPr>
              <a:t>MUSIC </a:t>
            </a:r>
          </a:p>
          <a:p>
            <a:pPr marL="51435" marR="5080" indent="-39370" algn="ctr">
              <a:lnSpc>
                <a:spcPct val="74900"/>
              </a:lnSpc>
              <a:spcBef>
                <a:spcPts val="760"/>
              </a:spcBef>
            </a:pPr>
            <a:r>
              <a:rPr lang="fr-FR" sz="2200" b="1" spc="-150" dirty="0">
                <a:solidFill>
                  <a:srgbClr val="FFFFFF"/>
                </a:solidFill>
                <a:latin typeface="Calibri"/>
                <a:cs typeface="Calibri"/>
              </a:rPr>
              <a:t>PLATFORMS</a:t>
            </a:r>
            <a:endParaRPr lang="fr-FR" sz="2200" b="1" spc="-15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fr-FR" sz="2400" b="1" spc="-150" dirty="0">
                <a:solidFill>
                  <a:srgbClr val="FFFFFF"/>
                </a:solidFill>
                <a:latin typeface="Calibri"/>
                <a:cs typeface="Calibri"/>
              </a:rPr>
              <a:t>FRIENDS LIST</a:t>
            </a:r>
            <a:endParaRPr lang="fr-FR" sz="240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IBAN</a:t>
            </a:r>
            <a:endParaRPr lang="fr-FR" sz="2000" b="1" spc="-15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fr-FR" sz="2000" b="1" spc="-150" dirty="0">
                <a:solidFill>
                  <a:srgbClr val="FFFFFF"/>
                </a:solidFill>
                <a:latin typeface="Calibri"/>
                <a:cs typeface="Calibri"/>
              </a:rPr>
              <a:t>DOCUMENT STORAGE</a:t>
            </a:r>
            <a:endParaRPr lang="fr-FR" sz="2000" b="1" spc="-15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fr-FR" sz="4000" b="1" spc="-150" dirty="0">
                <a:solidFill>
                  <a:srgbClr val="FFFFFF"/>
                </a:solidFill>
                <a:latin typeface="Calibri"/>
                <a:cs typeface="Calibri"/>
              </a:rPr>
              <a:t>WORK </a:t>
            </a:r>
            <a:r>
              <a:rPr lang="fr-FR" sz="3600" b="1" spc="-150" dirty="0">
                <a:solidFill>
                  <a:srgbClr val="FFFFFF"/>
                </a:solidFill>
                <a:latin typeface="Calibri"/>
                <a:cs typeface="Calibri"/>
              </a:rPr>
              <a:t>MAILBOX</a:t>
            </a:r>
            <a:r>
              <a:rPr lang="fr-FR" sz="4000" b="1" spc="-150" dirty="0">
                <a:solidFill>
                  <a:srgbClr val="FFFFFF"/>
                </a:solidFill>
                <a:latin typeface="Calibri"/>
                <a:cs typeface="Calibri"/>
              </a:rPr>
              <a:t> </a:t>
            </a:r>
            <a:endParaRPr lang="fr-FR" sz="4000" b="1" spc="-15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CONFIDENTIAL</a:t>
            </a:r>
            <a:endParaRPr lang="fr-FR" sz="2250" b="1" spc="-15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fr-FR" sz="2000" b="1" spc="-15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fr-FR" sz="2650" b="1" spc="-150" dirty="0">
                <a:solidFill>
                  <a:srgbClr val="FFFFFF"/>
                </a:solidFill>
                <a:latin typeface="Calibri"/>
                <a:cs typeface="Calibri"/>
              </a:rPr>
              <a:t>HR INFO</a:t>
            </a:r>
            <a:endParaRPr lang="fr-FR" sz="2650" b="1" spc="-150" dirty="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665248" y="2502254"/>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39501"/>
          </a:xfrm>
          <a:prstGeom prst="rect">
            <a:avLst/>
          </a:prstGeom>
        </p:spPr>
        <p:txBody>
          <a:bodyPr vert="horz" wrap="square" lIns="0" tIns="80645" rIns="0" bIns="0" rtlCol="0">
            <a:spAutoFit/>
          </a:bodyPr>
          <a:lstStyle/>
          <a:p>
            <a:pPr marL="12700" marR="5080">
              <a:lnSpc>
                <a:spcPts val="3450"/>
              </a:lnSpc>
              <a:spcBef>
                <a:spcPts val="635"/>
              </a:spcBef>
            </a:pPr>
            <a:r>
              <a:rPr lang="en-US" sz="3300" b="1" spc="-150" dirty="0">
                <a:solidFill>
                  <a:srgbClr val="231F20"/>
                </a:solidFill>
                <a:latin typeface="Calibri"/>
                <a:cs typeface="Calibri"/>
              </a:rPr>
              <a:t>SOME SERVICES OFFERING TWO-FACTOR AUTHENTICATION</a:t>
            </a:r>
          </a:p>
          <a:p>
            <a:pPr marL="288925" marR="968375" indent="-276860">
              <a:lnSpc>
                <a:spcPts val="2690"/>
              </a:lnSpc>
              <a:spcBef>
                <a:spcPts val="810"/>
              </a:spcBef>
              <a:buFontTx/>
              <a:buChar char="•"/>
              <a:tabLst>
                <a:tab pos="291465" algn="l"/>
                <a:tab pos="292100" algn="l"/>
              </a:tabLst>
            </a:pPr>
            <a:r>
              <a:rPr lang="en-US" sz="2450" spc="50" dirty="0">
                <a:solidFill>
                  <a:srgbClr val="231F20"/>
                </a:solidFill>
                <a:latin typeface="Calibri"/>
                <a:cs typeface="Calibri"/>
              </a:rPr>
              <a:t>Gmail, </a:t>
            </a:r>
            <a:r>
              <a:rPr lang="en-US" sz="2450" spc="65" dirty="0">
                <a:solidFill>
                  <a:srgbClr val="231F20"/>
                </a:solidFill>
                <a:latin typeface="Calibri"/>
                <a:cs typeface="Calibri"/>
              </a:rPr>
              <a:t>Outlook/Hotmail,</a:t>
            </a:r>
            <a:r>
              <a:rPr lang="en-US" sz="2450" spc="20" dirty="0">
                <a:solidFill>
                  <a:srgbClr val="231F20"/>
                </a:solidFill>
                <a:latin typeface="Calibri"/>
                <a:cs typeface="Calibri"/>
              </a:rPr>
              <a:t> </a:t>
            </a:r>
            <a:r>
              <a:rPr lang="en-US" sz="2450" dirty="0">
                <a:solidFill>
                  <a:srgbClr val="231F20"/>
                </a:solidFill>
                <a:latin typeface="Calibri"/>
                <a:cs typeface="Calibri"/>
              </a:rPr>
              <a:t>Yahoo</a:t>
            </a:r>
            <a:r>
              <a:rPr lang="en-US" sz="2450" spc="20" dirty="0">
                <a:solidFill>
                  <a:srgbClr val="231F20"/>
                </a:solidFill>
                <a:latin typeface="Calibri"/>
                <a:cs typeface="Calibri"/>
              </a:rPr>
              <a:t> </a:t>
            </a:r>
            <a:r>
              <a:rPr lang="en-US" sz="2450" spc="40" dirty="0">
                <a:solidFill>
                  <a:srgbClr val="231F20"/>
                </a:solidFill>
                <a:latin typeface="Calibri"/>
                <a:cs typeface="Calibri"/>
              </a:rPr>
              <a:t>Mail...</a:t>
            </a:r>
            <a:endParaRPr lang="fr-FR" sz="2450" spc="50" dirty="0">
              <a:solidFill>
                <a:srgbClr val="231F20"/>
              </a:solidFill>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en-US" sz="3300" b="1" spc="-150" dirty="0">
                <a:solidFill>
                  <a:srgbClr val="231F20"/>
                </a:solidFill>
                <a:latin typeface="Calibri"/>
                <a:cs typeface="Calibri"/>
              </a:rPr>
              <a:t>IF YOU USE ONE OF THESE SERVICES, ACTIVATE THE TWO-FACTOR AUTHENTICATION!</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t>HOW DOES TWO-FACTOR AUTHENTIFICATION WORK?</a:t>
            </a:r>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4"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5"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6" cstate="print"/>
            <a:stretch>
              <a:fillRect/>
            </a:stretch>
          </p:blipFill>
          <p:spPr>
            <a:xfrm>
              <a:off x="10145059" y="665401"/>
              <a:ext cx="90718" cy="160413"/>
            </a:xfrm>
            <a:prstGeom prst="rect">
              <a:avLst/>
            </a:prstGeom>
          </p:spPr>
        </p:pic>
      </p:grpSp>
      <p:sp>
        <p:nvSpPr>
          <p:cNvPr id="22" name="object 11">
            <a:extLst>
              <a:ext uri="{FF2B5EF4-FFF2-40B4-BE49-F238E27FC236}">
                <a16:creationId xmlns:a16="http://schemas.microsoft.com/office/drawing/2014/main" id="{2A90B391-0CAC-41E8-9F04-2B0660AED49B}"/>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
        <p:nvSpPr>
          <p:cNvPr id="24" name="ZoneTexte 23">
            <a:extLst>
              <a:ext uri="{FF2B5EF4-FFF2-40B4-BE49-F238E27FC236}">
                <a16:creationId xmlns:a16="http://schemas.microsoft.com/office/drawing/2014/main" id="{9750C2FC-C752-4732-BD5D-A5B576EB3C4C}"/>
              </a:ext>
            </a:extLst>
          </p:cNvPr>
          <p:cNvSpPr txBox="1"/>
          <p:nvPr/>
        </p:nvSpPr>
        <p:spPr>
          <a:xfrm>
            <a:off x="1940569" y="5454620"/>
            <a:ext cx="3871798" cy="400110"/>
          </a:xfrm>
          <a:prstGeom prst="rect">
            <a:avLst/>
          </a:prstGeom>
          <a:solidFill>
            <a:schemeClr val="bg1"/>
          </a:solidFill>
        </p:spPr>
        <p:txBody>
          <a:bodyPr wrap="square" rtlCol="0">
            <a:spAutoFit/>
          </a:bodyPr>
          <a:lstStyle/>
          <a:p>
            <a:r>
              <a:rPr lang="fr-FR" sz="2000" b="1" dirty="0">
                <a:latin typeface="+mn-lt"/>
              </a:rPr>
              <a:t>AUTHENTICATE YOUR ACCOUNT</a:t>
            </a:r>
          </a:p>
        </p:txBody>
      </p:sp>
      <p:sp>
        <p:nvSpPr>
          <p:cNvPr id="26" name="ZoneTexte 25">
            <a:extLst>
              <a:ext uri="{FF2B5EF4-FFF2-40B4-BE49-F238E27FC236}">
                <a16:creationId xmlns:a16="http://schemas.microsoft.com/office/drawing/2014/main" id="{5B852DB7-C1FF-4296-B093-2140C38AECC6}"/>
              </a:ext>
            </a:extLst>
          </p:cNvPr>
          <p:cNvSpPr txBox="1"/>
          <p:nvPr/>
        </p:nvSpPr>
        <p:spPr>
          <a:xfrm>
            <a:off x="7676520" y="3638997"/>
            <a:ext cx="1524000" cy="646331"/>
          </a:xfrm>
          <a:prstGeom prst="rect">
            <a:avLst/>
          </a:prstGeom>
          <a:solidFill>
            <a:schemeClr val="bg1"/>
          </a:solidFill>
        </p:spPr>
        <p:txBody>
          <a:bodyPr wrap="square" rtlCol="0">
            <a:spAutoFit/>
          </a:bodyPr>
          <a:lstStyle/>
          <a:p>
            <a:r>
              <a:rPr lang="fr-FR" sz="3600" b="1" dirty="0">
                <a:solidFill>
                  <a:srgbClr val="9BCCC1"/>
                </a:solidFill>
                <a:latin typeface="+mn-lt"/>
              </a:rPr>
              <a:t>TEXT</a:t>
            </a:r>
            <a:endParaRPr lang="fr-FR" sz="2500" b="1" dirty="0">
              <a:solidFill>
                <a:srgbClr val="9BCCC1"/>
              </a:solidFill>
              <a:latin typeface="+mn-lt"/>
            </a:endParaRPr>
          </a:p>
        </p:txBody>
      </p:sp>
      <p:sp>
        <p:nvSpPr>
          <p:cNvPr id="27" name="ZoneTexte 26">
            <a:extLst>
              <a:ext uri="{FF2B5EF4-FFF2-40B4-BE49-F238E27FC236}">
                <a16:creationId xmlns:a16="http://schemas.microsoft.com/office/drawing/2014/main" id="{68521861-0E9E-4B01-8694-AA7E71723301}"/>
              </a:ext>
            </a:extLst>
          </p:cNvPr>
          <p:cNvSpPr txBox="1"/>
          <p:nvPr/>
        </p:nvSpPr>
        <p:spPr>
          <a:xfrm>
            <a:off x="8166254" y="4415621"/>
            <a:ext cx="1961996" cy="477054"/>
          </a:xfrm>
          <a:prstGeom prst="rect">
            <a:avLst/>
          </a:prstGeom>
          <a:solidFill>
            <a:schemeClr val="bg1"/>
          </a:solidFill>
        </p:spPr>
        <p:txBody>
          <a:bodyPr wrap="square" rtlCol="0">
            <a:spAutoFit/>
          </a:bodyPr>
          <a:lstStyle/>
          <a:p>
            <a:r>
              <a:rPr lang="fr-FR" sz="2500" b="1" dirty="0">
                <a:solidFill>
                  <a:schemeClr val="tx1"/>
                </a:solidFill>
                <a:latin typeface="+mn-lt"/>
              </a:rPr>
              <a:t>YOUR CODE</a:t>
            </a:r>
          </a:p>
        </p:txBody>
      </p:sp>
      <p:sp>
        <p:nvSpPr>
          <p:cNvPr id="28" name="ZoneTexte 27">
            <a:extLst>
              <a:ext uri="{FF2B5EF4-FFF2-40B4-BE49-F238E27FC236}">
                <a16:creationId xmlns:a16="http://schemas.microsoft.com/office/drawing/2014/main" id="{42A5E616-E16F-471F-B8F3-58D239165B9B}"/>
              </a:ext>
            </a:extLst>
          </p:cNvPr>
          <p:cNvSpPr txBox="1"/>
          <p:nvPr/>
        </p:nvSpPr>
        <p:spPr>
          <a:xfrm>
            <a:off x="7766050" y="8672799"/>
            <a:ext cx="1961996" cy="1077218"/>
          </a:xfrm>
          <a:prstGeom prst="rect">
            <a:avLst/>
          </a:prstGeom>
          <a:solidFill>
            <a:schemeClr val="bg1"/>
          </a:solidFill>
        </p:spPr>
        <p:txBody>
          <a:bodyPr wrap="square" rtlCol="0">
            <a:spAutoFit/>
          </a:bodyPr>
          <a:lstStyle/>
          <a:p>
            <a:r>
              <a:rPr lang="fr-FR" sz="3200" b="1" dirty="0">
                <a:solidFill>
                  <a:schemeClr val="tx1"/>
                </a:solidFill>
                <a:latin typeface="+mn-lt"/>
              </a:rPr>
              <a:t>SECURITY</a:t>
            </a:r>
          </a:p>
          <a:p>
            <a:r>
              <a:rPr lang="fr-FR" sz="3200" b="1" dirty="0">
                <a:solidFill>
                  <a:schemeClr val="tx1"/>
                </a:solidFill>
                <a:latin typeface="+mn-lt"/>
              </a:rPr>
              <a:t>KEY</a:t>
            </a:r>
          </a:p>
        </p:txBody>
      </p:sp>
      <p:sp>
        <p:nvSpPr>
          <p:cNvPr id="25" name="Rectangle 24">
            <a:extLst>
              <a:ext uri="{FF2B5EF4-FFF2-40B4-BE49-F238E27FC236}">
                <a16:creationId xmlns:a16="http://schemas.microsoft.com/office/drawing/2014/main" id="{C3B4403E-08D4-1DBD-2D86-58A9A4F540B7}"/>
              </a:ext>
            </a:extLst>
          </p:cNvPr>
          <p:cNvSpPr/>
          <p:nvPr/>
        </p:nvSpPr>
        <p:spPr>
          <a:xfrm>
            <a:off x="4718050" y="320723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2ED948-ACC2-DBE2-8BD7-CF95B55CABAF}"/>
              </a:ext>
            </a:extLst>
          </p:cNvPr>
          <p:cNvSpPr/>
          <p:nvPr/>
        </p:nvSpPr>
        <p:spPr>
          <a:xfrm>
            <a:off x="7040286" y="347845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3BAC72-E549-1AAC-61FF-1CE26B368840}"/>
              </a:ext>
            </a:extLst>
          </p:cNvPr>
          <p:cNvSpPr/>
          <p:nvPr/>
        </p:nvSpPr>
        <p:spPr>
          <a:xfrm>
            <a:off x="5160848" y="291378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a:extLst>
              <a:ext uri="{FF2B5EF4-FFF2-40B4-BE49-F238E27FC236}">
                <a16:creationId xmlns:a16="http://schemas.microsoft.com/office/drawing/2014/main" id="{336837E4-DEFE-9E81-CEA6-50ADC759EABF}"/>
              </a:ext>
            </a:extLst>
          </p:cNvPr>
          <p:cNvSpPr/>
          <p:nvPr/>
        </p:nvSpPr>
        <p:spPr>
          <a:xfrm>
            <a:off x="5022850" y="2724289"/>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2400" b="1" dirty="0">
                <a:solidFill>
                  <a:schemeClr val="tx1"/>
                </a:solidFill>
              </a:rPr>
              <a:t>CONNECTION FROM A NEW DEVICE</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en" sz="6000" b="1" spc="-150" dirty="0">
                <a:solidFill>
                  <a:srgbClr val="231F20"/>
                </a:solidFill>
              </a:rPr>
              <a:t>WHAT IS A PASSKEY?</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2" cstate="email">
              <a:extLst>
                <a:ext uri="{28A0092B-C50C-407E-A947-70E740481C1C}">
                  <a14:useLocalDpi xmlns:a14="http://schemas.microsoft.com/office/drawing/2010/main"/>
                </a:ext>
              </a:extLst>
            </a:blip>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3" cstate="email">
              <a:extLst>
                <a:ext uri="{28A0092B-C50C-407E-A947-70E740481C1C}">
                  <a14:useLocalDpi xmlns:a14="http://schemas.microsoft.com/office/drawing/2010/main"/>
                </a:ext>
              </a:extLst>
            </a:blip>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4" cstate="email">
              <a:extLst>
                <a:ext uri="{28A0092B-C50C-407E-A947-70E740481C1C}">
                  <a14:useLocalDpi xmlns:a14="http://schemas.microsoft.com/office/drawing/2010/main"/>
                </a:ext>
              </a:extLst>
            </a:blip>
            <a:stretch>
              <a:fillRect/>
            </a:stretch>
          </p:blipFill>
          <p:spPr>
            <a:xfrm>
              <a:off x="10145059" y="665401"/>
              <a:ext cx="90718" cy="160413"/>
            </a:xfrm>
            <a:prstGeom prst="rect">
              <a:avLst/>
            </a:prstGeom>
          </p:spPr>
        </p:pic>
      </p:grpSp>
      <p:pic>
        <p:nvPicPr>
          <p:cNvPr id="20" name="object 20"/>
          <p:cNvPicPr/>
          <p:nvPr/>
        </p:nvPicPr>
        <p:blipFill>
          <a:blip r:embed="rId5" cstate="email">
            <a:extLst>
              <a:ext uri="{28A0092B-C50C-407E-A947-70E740481C1C}">
                <a14:useLocalDpi xmlns:a14="http://schemas.microsoft.com/office/drawing/2010/main"/>
              </a:ext>
            </a:extLst>
          </a:blip>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lang="en" sz="2450" spc="85" dirty="0">
                <a:solidFill>
                  <a:srgbClr val="231F20"/>
                </a:solidFill>
                <a:latin typeface="Trebuchet MS"/>
                <a:cs typeface="Trebuchet MS"/>
              </a:rPr>
              <a:t>public key</a:t>
            </a:r>
            <a:endParaRPr sz="245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lang="en" sz="2450" spc="85" dirty="0">
                <a:solidFill>
                  <a:srgbClr val="231F20"/>
                </a:solidFill>
                <a:latin typeface="Trebuchet MS"/>
                <a:cs typeface="Trebuchet MS"/>
              </a:rPr>
              <a:t>private key</a:t>
            </a:r>
            <a:endParaRPr sz="245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lang="en" sz="2700" b="1" spc="-10" dirty="0">
                <a:solidFill>
                  <a:srgbClr val="231F20"/>
                </a:solidFill>
                <a:latin typeface="+mn-lt"/>
                <a:cs typeface="Trebuchet MS"/>
              </a:rPr>
              <a:t>User Recognition</a:t>
            </a:r>
            <a:endParaRPr sz="2700" b="1"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6" cstate="email">
            <a:extLst>
              <a:ext uri="{28A0092B-C50C-407E-A947-70E740481C1C}">
                <a14:useLocalDpi xmlns:a14="http://schemas.microsoft.com/office/drawing/2010/main"/>
              </a:ext>
            </a:extLst>
          </a:blip>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a:p>
        </p:txBody>
      </p:sp>
      <p:pic>
        <p:nvPicPr>
          <p:cNvPr id="28" name="object 12">
            <a:extLst>
              <a:ext uri="{FF2B5EF4-FFF2-40B4-BE49-F238E27FC236}">
                <a16:creationId xmlns:a16="http://schemas.microsoft.com/office/drawing/2014/main" id="{F8EF3F89-5496-31A7-13E8-0AB4B3AC93D8}"/>
              </a:ext>
            </a:extLst>
          </p:cNvPr>
          <p:cNvPicPr/>
          <p:nvPr/>
        </p:nvPicPr>
        <p:blipFill>
          <a:blip r:embed="rId7" cstate="email">
            <a:extLst>
              <a:ext uri="{28A0092B-C50C-407E-A947-70E740481C1C}">
                <a14:useLocalDpi xmlns:a14="http://schemas.microsoft.com/office/drawing/2010/main"/>
              </a:ext>
            </a:extLst>
          </a:blip>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a:p>
        </p:txBody>
      </p:sp>
      <p:pic>
        <p:nvPicPr>
          <p:cNvPr id="33" name="object 17">
            <a:extLst>
              <a:ext uri="{FF2B5EF4-FFF2-40B4-BE49-F238E27FC236}">
                <a16:creationId xmlns:a16="http://schemas.microsoft.com/office/drawing/2014/main" id="{2313DD2C-F2FC-9D45-8C93-7945177BEFEF}"/>
              </a:ext>
            </a:extLst>
          </p:cNvPr>
          <p:cNvPicPr/>
          <p:nvPr/>
        </p:nvPicPr>
        <p:blipFill>
          <a:blip r:embed="rId8" cstate="email">
            <a:extLst>
              <a:ext uri="{28A0092B-C50C-407E-A947-70E740481C1C}">
                <a14:useLocalDpi xmlns:a14="http://schemas.microsoft.com/office/drawing/2010/main"/>
              </a:ext>
            </a:extLst>
          </a:blip>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en" sz="3300" b="1" spc="-150" dirty="0">
                <a:solidFill>
                  <a:srgbClr val="231F20"/>
                </a:solidFill>
                <a:latin typeface="Calibri"/>
                <a:cs typeface="Calibri"/>
              </a:rPr>
              <a:t>1. Device recognition </a:t>
            </a:r>
          </a:p>
          <a:p>
            <a:pPr marL="12700" marR="5080">
              <a:lnSpc>
                <a:spcPts val="2500"/>
              </a:lnSpc>
              <a:spcBef>
                <a:spcPts val="635"/>
              </a:spcBef>
            </a:pPr>
            <a:r>
              <a:rPr lang="en" sz="2450" spc="80" dirty="0">
                <a:solidFill>
                  <a:srgbClr val="231F20"/>
                </a:solidFill>
                <a:latin typeface="Calibri"/>
                <a:cs typeface="Calibri"/>
              </a:rPr>
              <a:t>When registering for a service or application, two keys are generated: a public key and a private key. The private key, associated with your device, interacts with the public key, which is integrated into the service or application. When logging in, the public key validates the authenticity of the private key.</a:t>
            </a:r>
          </a:p>
          <a:p>
            <a:pPr marL="12700" marR="5080">
              <a:lnSpc>
                <a:spcPts val="2500"/>
              </a:lnSpc>
              <a:spcBef>
                <a:spcPts val="635"/>
              </a:spcBef>
            </a:pPr>
            <a:endParaRPr lang="fr-FR" sz="3550" dirty="0">
              <a:latin typeface="Calibri"/>
              <a:cs typeface="Calibri"/>
            </a:endParaRPr>
          </a:p>
          <a:p>
            <a:pPr marL="12700" marR="436245">
              <a:lnSpc>
                <a:spcPts val="3450"/>
              </a:lnSpc>
            </a:pPr>
            <a:r>
              <a:rPr lang="en" sz="3300" b="1" spc="-150" dirty="0">
                <a:solidFill>
                  <a:srgbClr val="231F20"/>
                </a:solidFill>
                <a:latin typeface="Calibri"/>
                <a:cs typeface="Calibri"/>
              </a:rPr>
              <a:t>2. User Recognition </a:t>
            </a:r>
          </a:p>
          <a:p>
            <a:pPr marL="12700" marR="436245">
              <a:lnSpc>
                <a:spcPts val="2500"/>
              </a:lnSpc>
            </a:pPr>
            <a:r>
              <a:rPr lang="en" sz="2450" spc="80" dirty="0">
                <a:solidFill>
                  <a:srgbClr val="231F20"/>
                </a:solidFill>
                <a:latin typeface="Calibri"/>
                <a:cs typeface="Calibri"/>
              </a:rPr>
              <a:t>To ensure that the device is used by its rightful owner, a second layer of authentication is put in place. The user can choose from different methods: biometric unlocking, fingerprint, or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en" sz="2450" spc="80" dirty="0">
                <a:solidFill>
                  <a:srgbClr val="231F20"/>
                </a:solidFill>
                <a:latin typeface="Calibri"/>
                <a:cs typeface="Calibri"/>
              </a:rPr>
              <a:t>A passkey is an authentication technology developed by the FIDO Alliance, an organization dedicated to creating secure alternatives to passwords, this method works in two steps:</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en" sz="2450" spc="80" dirty="0">
                <a:solidFill>
                  <a:srgbClr val="231F20"/>
                </a:solidFill>
                <a:latin typeface="Calibri"/>
                <a:cs typeface="Calibri"/>
              </a:rPr>
              <a:t>Thus, passkeys offer a secure and convenient solution, eliminating the risks associated with traditional passwords.</a:t>
            </a:r>
          </a:p>
        </p:txBody>
      </p:sp>
    </p:spTree>
    <p:extLst>
      <p:ext uri="{BB962C8B-B14F-4D97-AF65-F5344CB8AC3E}">
        <p14:creationId xmlns:p14="http://schemas.microsoft.com/office/powerpoint/2010/main" val="22259821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WITHOUT PASSWORD</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STRONG AUTHENTIFICATION VIA</a:t>
            </a:r>
            <a:endParaRPr lang="fr-FR" sz="2850" b="1" spc="-15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FOR EVERYTHING</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BUT SIMPLE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PASSWORDS                  </a:t>
            </a:r>
            <a:r>
              <a:rPr lang="fr-FR" sz="2850" b="1" spc="-150" dirty="0">
                <a:solidFill>
                  <a:srgbClr val="752B8E"/>
                </a:solidFill>
                <a:latin typeface="Calibri"/>
                <a:cs typeface="Calibri"/>
              </a:rPr>
              <a:t>   </a:t>
            </a:r>
            <a:r>
              <a:rPr lang="fr-FR" sz="2850" b="1" u="sng" spc="-150" dirty="0">
                <a:solidFill>
                  <a:srgbClr val="752B8E"/>
                </a:solidFill>
                <a:uFill>
                  <a:solidFill>
                    <a:srgbClr val="752B8E"/>
                  </a:solidFill>
                </a:uFill>
                <a:latin typeface="Calibri"/>
                <a:cs typeface="Calibri"/>
              </a:rPr>
              <a:t>A SIGNLE PASSWORD</a:t>
            </a:r>
            <a:endParaRPr lang="fr-FR" sz="2850" b="1" spc="-15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AND STRONG</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752B8E"/>
                </a:solidFill>
                <a:uFill>
                  <a:solidFill>
                    <a:srgbClr val="752B8E"/>
                  </a:solidFill>
                </a:uFill>
                <a:latin typeface="Calibri"/>
                <a:cs typeface="Calibri"/>
              </a:rPr>
              <a:t>PASSWORDS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UNIQUE AND STRONG PASSWORDS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UNIQUE PASSWORDS, STRONG AND W/ </a:t>
            </a:r>
            <a:r>
              <a:rPr lang="fr-FR" sz="2850" b="1" u="sng" spc="-150" dirty="0">
                <a:solidFill>
                  <a:srgbClr val="752B8E"/>
                </a:solidFill>
                <a:uFill>
                  <a:solidFill>
                    <a:srgbClr val="752B8E"/>
                  </a:solidFill>
                </a:uFill>
                <a:latin typeface="Calibri"/>
                <a:cs typeface="Calibri"/>
              </a:rPr>
              <a:t>A PASSWORD MANAGER</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AUTHENT. VIA APPLICATION	</a:t>
            </a:r>
            <a:endParaRPr lang="fr-FR" sz="2850" b="1" spc="-15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OTHER WEBSITES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MAILBOX, SOCIAL NETWORKS AND BANK ACCOUNT</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DEVICE + (PIN CODE/BIOMETRY)</a:t>
            </a:r>
          </a:p>
          <a:p>
            <a:pPr marL="12700" marR="5080">
              <a:lnSpc>
                <a:spcPct val="149500"/>
              </a:lnSpc>
              <a:spcBef>
                <a:spcPts val="90"/>
              </a:spcBef>
            </a:pPr>
            <a:r>
              <a:rPr lang="fr-FR" sz="2850" b="1" spc="-150" dirty="0">
                <a:solidFill>
                  <a:srgbClr val="FFB542"/>
                </a:solidFill>
                <a:latin typeface="Calibri"/>
                <a:cs typeface="Calibri"/>
              </a:rPr>
              <a:t> </a:t>
            </a:r>
            <a:r>
              <a:rPr lang="fr-FR" sz="2850" b="1" spc="-150" dirty="0">
                <a:solidFill>
                  <a:srgbClr val="0A6868"/>
                </a:solidFill>
                <a:latin typeface="Calibri"/>
                <a:cs typeface="Calibri"/>
              </a:rPr>
              <a:t>UNIQUE PASSWORDS, STRONG</a:t>
            </a:r>
            <a:endParaRPr lang="fr-FR" sz="2850" b="1" spc="-150" dirty="0">
              <a:latin typeface="Calibri"/>
              <a:cs typeface="Calibri"/>
            </a:endParaRPr>
          </a:p>
        </p:txBody>
      </p:sp>
      <p:sp>
        <p:nvSpPr>
          <p:cNvPr id="50" name="object 11">
            <a:extLst>
              <a:ext uri="{FF2B5EF4-FFF2-40B4-BE49-F238E27FC236}">
                <a16:creationId xmlns:a16="http://schemas.microsoft.com/office/drawing/2014/main" id="{FB83CE03-75D4-48A7-9482-FEF988872BD2}"/>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latin typeface="Calibri"/>
                <a:cs typeface="Calibri"/>
              </a:rPr>
              <a:t>CAUTIOUSLY REVIEW ALERT MESSAGES TO DETECT ANOMALIES </a:t>
            </a:r>
            <a:r>
              <a:rPr lang="en-US" sz="2900" b="1" spc="-150" dirty="0">
                <a:latin typeface="Calibri"/>
                <a:cs typeface="Calibri"/>
              </a:rPr>
              <a:t>SUCH AS LOGINS FROM UNUSUAL DEVICES OR LOCATIONS ON YOUR ACCOUNTS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dirty="0">
                <a:solidFill>
                  <a:srgbClr val="231F20"/>
                </a:solidFill>
                <a:uFill>
                  <a:solidFill>
                    <a:srgbClr val="231F20"/>
                  </a:solidFill>
                </a:uFill>
                <a:latin typeface="Calibri"/>
                <a:cs typeface="Calibri"/>
              </a:rPr>
              <a:t>ENABLE TWO FACTOR AUTHENTICATION</a:t>
            </a:r>
            <a:r>
              <a:rPr lang="en-US" sz="2900" b="1" spc="-150" dirty="0">
                <a:solidFill>
                  <a:srgbClr val="231F20"/>
                </a:solidFill>
                <a:uFill>
                  <a:solidFill>
                    <a:srgbClr val="231F20"/>
                  </a:solidFill>
                </a:uFill>
                <a:latin typeface="Calibri"/>
                <a:cs typeface="Calibri"/>
              </a:rPr>
              <a:t> FOR YOUR MOST IMPORTANT ACCOUNTS AND SWITCH TO PASSWORD-FREE IF POSSIBLE</a:t>
            </a:r>
            <a:endParaRPr lang="fr-FR" sz="2900" b="1" spc="-15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a:t>
            </a:r>
            <a:r>
              <a:rPr lang="fr-FR"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 </a:t>
            </a:r>
            <a:r>
              <a:rPr lang="fr-FR" sz="2900" b="1" u="sng" spc="-15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fr-FR" sz="2900" b="1" spc="-15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dirty="0">
                <a:latin typeface="Calibri"/>
                <a:cs typeface="Calibri"/>
              </a:rPr>
              <a:t>ACCESS YOUR ACCOUNTS ONLY FROM </a:t>
            </a:r>
            <a:r>
              <a:rPr lang="en-US" sz="2800" b="1" u="sng" spc="-150" dirty="0">
                <a:latin typeface="Calibri"/>
                <a:cs typeface="Calibri"/>
              </a:rPr>
              <a:t>CONTROLLED AND TRUSTED DEVICES</a:t>
            </a:r>
            <a:endParaRPr lang="fr-FR" sz="2900" b="1" u="sng" spc="-15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dirty="0">
                <a:latin typeface="Calibri"/>
                <a:cs typeface="Calibri"/>
              </a:rPr>
              <a:t>CREATE PASSWORDS AND PASSPHRASES THAT </a:t>
            </a:r>
            <a:r>
              <a:rPr lang="en-US" sz="2900" b="1" u="sng" spc="-150" dirty="0">
                <a:latin typeface="Calibri"/>
                <a:cs typeface="Calibri"/>
              </a:rPr>
              <a:t>ARE EASY FOR YOU TO REMEMBER, BUT DIFFICULT FOR OTHERS TO GUESS</a:t>
            </a:r>
            <a:endParaRPr lang="fr-FR" sz="2900" b="1" u="sng"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dirty="0">
                <a:solidFill>
                  <a:srgbClr val="000000"/>
                </a:solidFill>
              </a:rPr>
              <a:t>JOBS IN CYBERSECURITY ARE JOBS OF THE </a:t>
            </a:r>
            <a:r>
              <a:rPr lang="en-US" sz="4150" b="1" u="sng" spc="-150" dirty="0">
                <a:solidFill>
                  <a:srgbClr val="000000"/>
                </a:solidFill>
              </a:rPr>
              <a:t>FUTURE</a:t>
            </a:r>
            <a:r>
              <a:rPr lang="en-US" sz="4150" b="1" spc="-150" dirty="0">
                <a:solidFill>
                  <a:srgbClr val="000000"/>
                </a:solidFill>
              </a:rPr>
              <a:t> AND </a:t>
            </a:r>
            <a:r>
              <a:rPr lang="en-US" sz="4150" b="1" u="sng" spc="-150" dirty="0">
                <a:solidFill>
                  <a:srgbClr val="000000"/>
                </a:solidFill>
              </a:rPr>
              <a:t>EXCITING</a:t>
            </a:r>
            <a:r>
              <a:rPr lang="en-US" sz="4150" b="1" spc="-150" dirty="0">
                <a:solidFill>
                  <a:srgbClr val="000000"/>
                </a:solidFill>
              </a:rPr>
              <a:t>!</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dirty="0">
                <a:latin typeface="Calibri"/>
                <a:cs typeface="Calibri"/>
              </a:rPr>
              <a:t>DEVELOP YOUR </a:t>
            </a:r>
            <a:r>
              <a:rPr lang="en-US" sz="4150" b="1" u="sng" spc="-150" dirty="0">
                <a:latin typeface="Calibri"/>
                <a:cs typeface="Calibri"/>
              </a:rPr>
              <a:t>CRITICAL THINKING SKILLS </a:t>
            </a:r>
            <a:r>
              <a:rPr lang="en-US" sz="4150" b="1" spc="-150" dirty="0">
                <a:latin typeface="Calibri"/>
                <a:cs typeface="Calibri"/>
              </a:rPr>
              <a:t>TO AVOID THE DANGERS OF TECHNOLOGY!</a:t>
            </a:r>
          </a:p>
          <a:p>
            <a:pPr algn="ctr">
              <a:lnSpc>
                <a:spcPct val="100000"/>
              </a:lnSpc>
              <a:spcBef>
                <a:spcPts val="980"/>
              </a:spcBef>
            </a:pPr>
            <a:r>
              <a:rPr lang="en-US" sz="4150" b="1" spc="-150" dirty="0">
                <a:latin typeface="Calibri"/>
                <a:cs typeface="Calibri"/>
              </a:rPr>
              <a:t>IF IT'S </a:t>
            </a:r>
            <a:r>
              <a:rPr lang="en-US" sz="4150" b="1" u="sng" spc="-150" dirty="0">
                <a:latin typeface="Calibri"/>
                <a:cs typeface="Calibri"/>
              </a:rPr>
              <a:t>TOO GOOD TO BE TRUE</a:t>
            </a:r>
            <a:r>
              <a:rPr lang="en-US" sz="4150" b="1" spc="-150" dirty="0">
                <a:latin typeface="Calibri"/>
                <a:cs typeface="Calibri"/>
              </a:rPr>
              <a:t>, IT CERTAINLY IS!</a:t>
            </a:r>
          </a:p>
          <a:p>
            <a:pPr algn="ctr">
              <a:lnSpc>
                <a:spcPct val="100000"/>
              </a:lnSpc>
              <a:spcBef>
                <a:spcPts val="980"/>
              </a:spcBef>
            </a:pPr>
            <a:r>
              <a:rPr lang="fr-FR" sz="4150" b="1" u="sng" spc="-150" dirty="0">
                <a:uFill>
                  <a:solidFill>
                    <a:srgbClr val="000000"/>
                  </a:solidFill>
                </a:uFill>
                <a:latin typeface="Calibri"/>
                <a:cs typeface="Calibri"/>
              </a:rPr>
              <a:t>REPORTING </a:t>
            </a:r>
            <a:r>
              <a:rPr lang="fr-FR" sz="4150" b="1" spc="-150" dirty="0">
                <a:uFill>
                  <a:solidFill>
                    <a:srgbClr val="000000"/>
                  </a:solidFill>
                </a:uFill>
                <a:latin typeface="Calibri"/>
                <a:cs typeface="Calibri"/>
              </a:rPr>
              <a:t>SCAMS IS ESSENTIAL!</a:t>
            </a:r>
          </a:p>
          <a:p>
            <a:pPr algn="ctr">
              <a:lnSpc>
                <a:spcPct val="100000"/>
              </a:lnSpc>
              <a:spcBef>
                <a:spcPts val="980"/>
              </a:spcBef>
            </a:pPr>
            <a:r>
              <a:rPr lang="en-US" sz="4150" b="1" spc="-150" dirty="0">
                <a:latin typeface="Calibri"/>
                <a:cs typeface="Calibri"/>
              </a:rPr>
              <a:t>IT IS BETTER TO HAVE </a:t>
            </a:r>
            <a:r>
              <a:rPr lang="en-US" sz="4150" b="1" u="sng" spc="-150" dirty="0">
                <a:latin typeface="Calibri"/>
                <a:cs typeface="Calibri"/>
              </a:rPr>
              <a:t>SEVERAL PASSWORDS</a:t>
            </a:r>
            <a:r>
              <a:rPr lang="en-US" sz="4150" b="1" spc="-150" dirty="0">
                <a:latin typeface="Calibri"/>
                <a:cs typeface="Calibri"/>
              </a:rPr>
              <a:t>, AS ONE HAS SEVERAL KEYS!</a:t>
            </a:r>
          </a:p>
          <a:p>
            <a:pPr algn="ctr">
              <a:lnSpc>
                <a:spcPct val="100000"/>
              </a:lnSpc>
              <a:spcBef>
                <a:spcPts val="980"/>
              </a:spcBef>
            </a:pPr>
            <a:r>
              <a:rPr lang="en-US" sz="4150" b="1" spc="-150" dirty="0">
                <a:latin typeface="Calibri"/>
                <a:cs typeface="Calibri"/>
              </a:rPr>
              <a:t>FOR THE MOST IMPORTANT ACCOUNTS, </a:t>
            </a:r>
            <a:r>
              <a:rPr lang="en-US" sz="4150" b="1" u="sng" spc="-150" dirty="0">
                <a:latin typeface="Calibri"/>
                <a:cs typeface="Calibri"/>
              </a:rPr>
              <a:t>DOUBLE AUTHENTICATION </a:t>
            </a:r>
            <a:r>
              <a:rPr lang="en-US" sz="4150" b="1" spc="-150" dirty="0">
                <a:latin typeface="Calibri"/>
                <a:cs typeface="Calibri"/>
              </a:rPr>
              <a:t>IS REQUIRED!</a:t>
            </a:r>
            <a:endParaRPr lang="fr-FR" sz="4150" b="1" spc="-150" dirty="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597538" cy="2585323"/>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a:t>
            </a:r>
            <a:r>
              <a:rPr lang="fr-FR" sz="2050" b="1" spc="65" dirty="0">
                <a:solidFill>
                  <a:srgbClr val="231F20"/>
                </a:solidFill>
                <a:latin typeface="Calibri"/>
                <a:cs typeface="Calibri"/>
              </a:rPr>
              <a:t>1</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en-US" sz="2050" b="1" spc="50" dirty="0">
                <a:solidFill>
                  <a:srgbClr val="231F20"/>
                </a:solidFill>
                <a:latin typeface="Calibri"/>
                <a:cs typeface="Calibri"/>
              </a:rPr>
              <a:t>October</a:t>
            </a:r>
            <a:r>
              <a:rPr sz="2050" b="1" spc="-5" dirty="0">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lang="en-US" sz="2050" spc="65" dirty="0">
                <a:solidFill>
                  <a:srgbClr val="231F20"/>
                </a:solidFill>
                <a:latin typeface="Calibri"/>
                <a:cs typeface="Calibri"/>
              </a:rPr>
              <a:t>This document was written by cybersecurity professionals and under the artistic direction of Claire Lacroix.</a:t>
            </a:r>
          </a:p>
          <a:p>
            <a:pPr marL="12700">
              <a:lnSpc>
                <a:spcPct val="100000"/>
              </a:lnSpc>
              <a:spcBef>
                <a:spcPts val="1320"/>
              </a:spcBef>
            </a:pPr>
            <a:r>
              <a:rPr lang="en-US" sz="2050" spc="65" dirty="0">
                <a:solidFill>
                  <a:srgbClr val="231F20"/>
                </a:solidFill>
                <a:latin typeface="Calibri"/>
                <a:cs typeface="Calibri"/>
              </a:rPr>
              <a:t>This document is made available under license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lang="en-US" sz="2050" spc="110" dirty="0">
                <a:solidFill>
                  <a:srgbClr val="231F20"/>
                </a:solidFill>
                <a:latin typeface="Calibri"/>
                <a:cs typeface="Calibri"/>
              </a:rPr>
              <a:t>It is available at the following URL: </a:t>
            </a:r>
            <a:r>
              <a:rPr lang="fr-F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lang="fr-FR" sz="2050" dirty="0">
                <a:solidFill>
                  <a:srgbClr val="231F20"/>
                </a:solidFill>
                <a:latin typeface="Calibri"/>
                <a:cs typeface="Calibri"/>
              </a:rPr>
              <a:t>With the contribution of: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lang="fr-FR" sz="2050" spc="125" dirty="0">
                <a:solidFill>
                  <a:srgbClr val="231F20"/>
                </a:solidFill>
                <a:latin typeface="Calibri"/>
                <a:cs typeface="Calibri"/>
              </a:rPr>
              <a:t>, </a:t>
            </a:r>
            <a:r>
              <a:rPr lang="pt-BR" sz="2050" spc="125" dirty="0">
                <a:solidFill>
                  <a:srgbClr val="231F20"/>
                </a:solidFill>
                <a:latin typeface="Calibri"/>
                <a:cs typeface="Calibri"/>
              </a:rPr>
              <a:t>Sara Fialho Esposito and</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rgbClr val="FFB542"/>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endParaRPr sz="3700" dirty="0">
              <a:solidFill>
                <a:schemeClr val="tx1"/>
              </a:solidFill>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chemeClr val="bg1"/>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52519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 You: </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a:t>
            </a:r>
            <a:r>
              <a:rPr lang="en-US" sz="3700" spc="60" dirty="0">
                <a:solidFill>
                  <a:srgbClr val="231F20"/>
                </a:solidFill>
                <a:latin typeface="Calibri"/>
                <a:cs typeface="Calibri"/>
              </a:rPr>
              <a:t>nothing</a:t>
            </a:r>
            <a:endParaRPr lang="en-US"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US" sz="3700" spc="80" dirty="0">
                <a:solidFill>
                  <a:srgbClr val="231F20"/>
                </a:solidFill>
                <a:latin typeface="Calibri"/>
                <a:cs typeface="Calibri"/>
              </a:rPr>
              <a:t>shipper’s phone number</a:t>
            </a:r>
            <a:endParaRPr lang="en-US"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a:t>
            </a:r>
            <a:r>
              <a:rPr lang="en-US" sz="3700" spc="85" dirty="0">
                <a:solidFill>
                  <a:srgbClr val="231F20"/>
                </a:solidFill>
              </a:rPr>
              <a:t>. </a:t>
            </a:r>
            <a:r>
              <a:rPr lang="en-US" sz="3700" b="1" spc="85" dirty="0">
                <a:solidFill>
                  <a:srgbClr val="231F20"/>
                </a:solidFill>
              </a:rPr>
              <a:t>You</a:t>
            </a:r>
            <a:r>
              <a:rPr lang="en-US" sz="3700" spc="85"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chemeClr val="bg1"/>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nothing</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GB" sz="3700" spc="80" dirty="0">
                <a:solidFill>
                  <a:srgbClr val="231F20"/>
                </a:solidFill>
                <a:latin typeface="Calibri"/>
                <a:cs typeface="Calibri"/>
              </a:rPr>
              <a:t>shipper’s</a:t>
            </a:r>
            <a:r>
              <a:rPr lang="fr-FR" sz="3700" spc="80" dirty="0">
                <a:solidFill>
                  <a:srgbClr val="231F20"/>
                </a:solidFill>
                <a:latin typeface="Calibri"/>
                <a:cs typeface="Calibri"/>
              </a:rPr>
              <a:t> phone number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41408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chemeClr val="bg1"/>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0971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chemeClr val="bg1"/>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46795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fr-FR" sz="8000" b="1" spc="-150" dirty="0">
              <a:latin typeface="Calibri"/>
              <a:cs typeface="Calibri"/>
            </a:endParaRPr>
          </a:p>
          <a:p>
            <a:pPr marL="12700">
              <a:lnSpc>
                <a:spcPts val="10600"/>
              </a:lnSpc>
            </a:pPr>
            <a:r>
              <a:rPr lang="fr-FR" sz="12000" b="1" spc="-150" dirty="0">
                <a:latin typeface="Calibri"/>
                <a:cs typeface="Calibri"/>
              </a:rPr>
              <a:t>  CAREER</a:t>
            </a:r>
            <a:endParaRPr lang="fr-FR" sz="8000" b="1" spc="-150" dirty="0">
              <a:latin typeface="Calibri"/>
              <a:cs typeface="Calibri"/>
            </a:endParaRPr>
          </a:p>
          <a:p>
            <a:pPr marL="12700">
              <a:lnSpc>
                <a:spcPts val="10600"/>
              </a:lnSpc>
            </a:pPr>
            <a:r>
              <a:rPr lang="fr-FR" sz="8000" b="1" spc="-150" dirty="0">
                <a:latin typeface="Calibri"/>
                <a:cs typeface="Calibri"/>
              </a:rPr>
              <a:t> in CYBERSECURITY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kumimoji="0" lang="fr-FR" sz="12375" b="1" i="0" u="none" strike="noStrike" kern="0" cap="none" spc="-540" normalizeH="0" baseline="-11111" noProof="0" dirty="0">
                <a:ln>
                  <a:noFill/>
                </a:ln>
                <a:solidFill>
                  <a:prstClr val="white"/>
                </a:solidFill>
                <a:effectLst/>
                <a:uLnTx/>
                <a:uFillTx/>
                <a:latin typeface="Calibri"/>
                <a:ea typeface="+mn-ea"/>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GB" sz="2450" b="1" dirty="0">
                <a:solidFill>
                  <a:srgbClr val="231F20"/>
                </a:solidFill>
                <a:latin typeface="Calibri"/>
                <a:cs typeface="Calibri"/>
              </a:rPr>
              <a:t>Choose your passwords carefully</a:t>
            </a:r>
          </a:p>
          <a:p>
            <a:pPr marL="12700" marR="349885">
              <a:lnSpc>
                <a:spcPts val="2580"/>
              </a:lnSpc>
              <a:spcBef>
                <a:spcPts val="2600"/>
              </a:spcBef>
            </a:pPr>
            <a:r>
              <a:rPr lang="nl-NL" sz="2450" b="1" spc="90" dirty="0">
                <a:solidFill>
                  <a:srgbClr val="231F20"/>
                </a:solidFill>
                <a:latin typeface="Calibri"/>
                <a:cs typeface="Calibri"/>
              </a:rPr>
              <a:t>Regularly install updates</a:t>
            </a:r>
            <a:r>
              <a:rPr sz="2450" b="1" spc="125" dirty="0">
                <a:solidFill>
                  <a:srgbClr val="231F20"/>
                </a:solidFill>
                <a:latin typeface="Calibri"/>
                <a:cs typeface="Calibri"/>
              </a:rPr>
              <a:t> </a:t>
            </a:r>
            <a:r>
              <a:rPr lang="fr-FR" sz="2450" b="1" spc="125" dirty="0">
                <a:solidFill>
                  <a:srgbClr val="231F20"/>
                </a:solidFill>
                <a:latin typeface="Calibri"/>
                <a:cs typeface="Calibri"/>
              </a:rPr>
              <a:t>on your devices</a:t>
            </a:r>
          </a:p>
          <a:p>
            <a:pPr marL="12700" marR="349885">
              <a:lnSpc>
                <a:spcPts val="2580"/>
              </a:lnSpc>
              <a:spcBef>
                <a:spcPts val="2600"/>
              </a:spcBef>
            </a:pPr>
            <a:r>
              <a:rPr lang="en-GB" sz="2450" spc="65" dirty="0">
                <a:solidFill>
                  <a:srgbClr val="231F20"/>
                </a:solidFill>
                <a:latin typeface="Calibri"/>
                <a:cs typeface="Calibri"/>
              </a:rPr>
              <a:t>Make </a:t>
            </a:r>
            <a:r>
              <a:rPr lang="en-GB" sz="2450" b="1" spc="65" dirty="0">
                <a:solidFill>
                  <a:srgbClr val="231F20"/>
                </a:solidFill>
                <a:latin typeface="Calibri"/>
                <a:cs typeface="Calibri"/>
              </a:rPr>
              <a:t>regular</a:t>
            </a:r>
            <a:r>
              <a:rPr lang="en-GB" sz="2450" spc="65" dirty="0">
                <a:solidFill>
                  <a:srgbClr val="231F20"/>
                </a:solidFill>
                <a:latin typeface="Calibri"/>
                <a:cs typeface="Calibri"/>
              </a:rPr>
              <a:t> backups of your data</a:t>
            </a:r>
          </a:p>
          <a:p>
            <a:pPr marL="12700" marR="339090">
              <a:lnSpc>
                <a:spcPts val="2580"/>
              </a:lnSpc>
              <a:spcBef>
                <a:spcPts val="2600"/>
              </a:spcBef>
            </a:pPr>
            <a:r>
              <a:rPr lang="en-GB" sz="2450" b="1" spc="65" dirty="0">
                <a:solidFill>
                  <a:srgbClr val="231F20"/>
                </a:solidFill>
                <a:latin typeface="Calibri"/>
                <a:cs typeface="Calibri"/>
              </a:rPr>
              <a:t>Securing</a:t>
            </a:r>
            <a:r>
              <a:rPr lang="en-GB" sz="2450" spc="65" dirty="0">
                <a:solidFill>
                  <a:srgbClr val="231F20"/>
                </a:solidFill>
                <a:latin typeface="Calibri"/>
                <a:cs typeface="Calibri"/>
              </a:rPr>
              <a:t> your Wi-Fi access</a:t>
            </a:r>
          </a:p>
          <a:p>
            <a:pPr marL="12700" marR="339090">
              <a:lnSpc>
                <a:spcPts val="2580"/>
              </a:lnSpc>
              <a:spcBef>
                <a:spcPts val="2600"/>
              </a:spcBef>
            </a:pPr>
            <a:r>
              <a:rPr lang="en-GB" sz="2450" spc="65" dirty="0">
                <a:solidFill>
                  <a:srgbClr val="231F20"/>
                </a:solidFill>
                <a:latin typeface="Calibri"/>
                <a:cs typeface="Calibri"/>
              </a:rPr>
              <a:t>Be as </a:t>
            </a:r>
            <a:r>
              <a:rPr lang="en-GB" sz="2450" b="1" spc="65" dirty="0">
                <a:solidFill>
                  <a:srgbClr val="231F20"/>
                </a:solidFill>
                <a:latin typeface="Calibri"/>
                <a:cs typeface="Calibri"/>
              </a:rPr>
              <a:t>careful</a:t>
            </a:r>
            <a:r>
              <a:rPr lang="en-GB" sz="2450" spc="65" dirty="0">
                <a:solidFill>
                  <a:srgbClr val="231F20"/>
                </a:solidFill>
                <a:latin typeface="Calibri"/>
                <a:cs typeface="Calibri"/>
              </a:rPr>
              <a:t> with your smartphone or tablet as with your computer</a:t>
            </a:r>
          </a:p>
          <a:p>
            <a:pPr algn="l"/>
            <a:endParaRPr lang="en-GB" sz="2450" spc="65" dirty="0">
              <a:solidFill>
                <a:srgbClr val="231F20"/>
              </a:solidFill>
              <a:latin typeface="Calibri"/>
              <a:cs typeface="Calibri"/>
            </a:endParaRPr>
          </a:p>
          <a:p>
            <a:pPr algn="l"/>
            <a:r>
              <a:rPr lang="en-GB" sz="2450" b="0" i="0" dirty="0">
                <a:solidFill>
                  <a:srgbClr val="1B1E25"/>
                </a:solidFill>
                <a:effectLst/>
                <a:latin typeface="-apple-system"/>
              </a:rPr>
              <a:t>Be </a:t>
            </a:r>
            <a:r>
              <a:rPr lang="en-GB" sz="2450" b="1" i="0" dirty="0">
                <a:solidFill>
                  <a:srgbClr val="1B1E25"/>
                </a:solidFill>
                <a:effectLst/>
                <a:latin typeface="-apple-system"/>
              </a:rPr>
              <a:t>careful</a:t>
            </a:r>
            <a:r>
              <a:rPr lang="en-GB" sz="2450" b="0" i="0" dirty="0">
                <a:solidFill>
                  <a:srgbClr val="1B1E25"/>
                </a:solidFill>
                <a:effectLst/>
                <a:latin typeface="-apple-system"/>
              </a:rPr>
              <a:t> when using your email</a:t>
            </a:r>
          </a:p>
          <a:p>
            <a:pPr algn="l"/>
            <a:br>
              <a:rPr lang="en-GB" sz="2450" dirty="0">
                <a:latin typeface="Calibri" panose="020F0502020204030204" pitchFamily="34" charset="0"/>
                <a:cs typeface="Calibri" panose="020F0502020204030204" pitchFamily="34" charset="0"/>
              </a:rPr>
            </a:br>
            <a:r>
              <a:rPr lang="en-GB" sz="2450" dirty="0">
                <a:latin typeface="Calibri" panose="020F0502020204030204" pitchFamily="34" charset="0"/>
                <a:cs typeface="Calibri" panose="020F0502020204030204" pitchFamily="34" charset="0"/>
              </a:rPr>
              <a:t>Download your apps from the </a:t>
            </a:r>
            <a:r>
              <a:rPr lang="en-GB" sz="2450" b="1" dirty="0">
                <a:latin typeface="Calibri" panose="020F0502020204030204" pitchFamily="34" charset="0"/>
                <a:cs typeface="Calibri" panose="020F0502020204030204" pitchFamily="34" charset="0"/>
              </a:rPr>
              <a:t>official websites</a:t>
            </a:r>
          </a:p>
          <a:p>
            <a:pPr algn="l"/>
            <a:endParaRPr lang="en-GB" sz="2400" b="0" i="0" dirty="0">
              <a:solidFill>
                <a:srgbClr val="1B1E25"/>
              </a:solidFill>
              <a:effectLst/>
              <a:latin typeface="-apple-system"/>
            </a:endParaRPr>
          </a:p>
          <a:p>
            <a:pPr algn="l"/>
            <a:r>
              <a:rPr lang="en-GB" sz="2450" b="0" i="0" dirty="0">
                <a:solidFill>
                  <a:srgbClr val="1B1E25"/>
                </a:solidFill>
                <a:effectLst/>
                <a:latin typeface="Calibri" panose="020F0502020204030204" pitchFamily="34" charset="0"/>
                <a:cs typeface="Calibri" panose="020F0502020204030204" pitchFamily="34" charset="0"/>
              </a:rPr>
              <a:t>Be </a:t>
            </a:r>
            <a:r>
              <a:rPr lang="en-GB" sz="2450" b="1" i="0" dirty="0">
                <a:solidFill>
                  <a:srgbClr val="1B1E25"/>
                </a:solidFill>
                <a:effectLst/>
                <a:latin typeface="Calibri" panose="020F0502020204030204" pitchFamily="34" charset="0"/>
                <a:cs typeface="Calibri" panose="020F0502020204030204" pitchFamily="34" charset="0"/>
              </a:rPr>
              <a:t>vigilant</a:t>
            </a:r>
            <a:r>
              <a:rPr lang="en-GB" sz="2450" b="0" i="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GB" sz="2450" spc="65" dirty="0">
              <a:solidFill>
                <a:srgbClr val="231F20"/>
              </a:solidFill>
              <a:latin typeface="Calibri"/>
              <a:cs typeface="Calibri"/>
            </a:endParaRPr>
          </a:p>
          <a:p>
            <a:pPr algn="l"/>
            <a:r>
              <a:rPr lang="en-GB" sz="2450" b="1" spc="65" dirty="0">
                <a:solidFill>
                  <a:srgbClr val="231F20"/>
                </a:solidFill>
                <a:latin typeface="Calibri"/>
                <a:cs typeface="Calibri"/>
              </a:rPr>
              <a:t>Taking care of your personal and professional </a:t>
            </a:r>
            <a:r>
              <a:rPr lang="en-GB" sz="2450" spc="65"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fr-FR" sz="2000" b="1" u="sng" dirty="0"/>
              <a:t>CISA </a:t>
            </a:r>
            <a:br>
              <a:rPr lang="fr-FR" sz="2000" b="1" u="sng" dirty="0"/>
            </a:br>
            <a:r>
              <a:rPr lang="en-US" sz="2000" b="1" u="sng" dirty="0"/>
              <a:t>4 Things You Can Do To Keep Yourself Cyber Safe</a:t>
            </a:r>
            <a:endParaRPr lang="fr-FR" sz="2000" b="1" u="sng"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A GESTURE</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TO REMEMBER</a:t>
            </a:r>
            <a:endParaRPr lang="fr-F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marR="15240" algn="l">
              <a:lnSpc>
                <a:spcPts val="10340"/>
              </a:lnSpc>
              <a:spcBef>
                <a:spcPts val="610"/>
              </a:spcBef>
            </a:pPr>
            <a:r>
              <a:rPr lang="fr-FR" sz="9050" b="1" spc="-170" dirty="0">
                <a:solidFill>
                  <a:srgbClr val="1D1D1B"/>
                </a:solidFill>
                <a:latin typeface="Calibri"/>
                <a:cs typeface="Calibri"/>
              </a:rPr>
              <a:t>I AM NOT A HACKER AND YET I WORK IN CYBER SECURITY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would you say to young people who are hesitating to get into cybersecurity?</a:t>
            </a:r>
            <a:endParaRPr lang="en-GB"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SHAKING UP PRECONCEIVED IDEAS ABOUT THE CYBERSECURITY PROFESSION</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p>
          <a:p>
            <a:pPr marL="12700" algn="ctr">
              <a:lnSpc>
                <a:spcPct val="100000"/>
              </a:lnSpc>
              <a:spcBef>
                <a:spcPts val="95"/>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fr-F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GB" sz="2005" b="1" spc="105"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GB" sz="2050" b="1" spc="75" dirty="0">
                <a:solidFill>
                  <a:srgbClr val="9A604D"/>
                </a:solidFill>
                <a:latin typeface="Calibri"/>
                <a:cs typeface="Calibri"/>
              </a:rPr>
              <a:t>Cybersecurity is all about common sense, critical thinking and knowledge. This does not mean that you should not be good at maths!</a:t>
            </a:r>
            <a:endParaRPr sz="2050" b="1"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GB" sz="2050" b="1" spc="125"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sz="2050" b="1"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GB" sz="2050" b="1" spc="55" dirty="0">
                <a:solidFill>
                  <a:srgbClr val="9A604D"/>
                </a:solidFill>
                <a:latin typeface="Calibri"/>
                <a:cs typeface="Calibri"/>
              </a:rPr>
              <a:t>There is no reason why cybersecurity jobs should not be for women. Cybersecurity jobs are open to women, but they are often underrepresented in this industry.</a:t>
            </a:r>
            <a:endParaRPr lang="en-GB" sz="2050" b="1"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GB" sz="2050" b="1" spc="11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sz="2050" b="1"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GB" sz="2050" b="1" spc="100" dirty="0">
                <a:solidFill>
                  <a:srgbClr val="9A604D"/>
                </a:solidFill>
                <a:latin typeface="Calibri"/>
                <a:cs typeface="Calibri"/>
              </a:rPr>
              <a:t>Cybersecurity jobs are rather well paid. </a:t>
            </a:r>
            <a:br>
              <a:rPr lang="en-GB" sz="2050" b="1" spc="100" dirty="0">
                <a:solidFill>
                  <a:srgbClr val="9A604D"/>
                </a:solidFill>
                <a:latin typeface="Calibri"/>
                <a:cs typeface="Calibri"/>
              </a:rPr>
            </a:br>
            <a:r>
              <a:rPr lang="en-US" sz="2050" b="1" spc="100" dirty="0">
                <a:solidFill>
                  <a:srgbClr val="9A604D"/>
                </a:solidFill>
                <a:latin typeface="Calibri"/>
                <a:cs typeface="Calibri"/>
              </a:rPr>
              <a:t>They pay an average of $105,800 per year. (</a:t>
            </a:r>
            <a:r>
              <a:rPr lang="en-US" sz="2050" b="1" spc="10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dirty="0">
                <a:solidFill>
                  <a:srgbClr val="9A604D"/>
                </a:solidFill>
                <a:latin typeface="Calibri"/>
                <a:cs typeface="Calibri"/>
              </a:rPr>
              <a:t>)</a:t>
            </a:r>
            <a:endParaRPr lang="en-GB" sz="2050" b="1" spc="100" dirty="0">
              <a:solidFill>
                <a:srgbClr val="9A604D"/>
              </a:solidFill>
              <a:latin typeface="Calibri"/>
              <a:cs typeface="Calibri"/>
            </a:endParaRPr>
          </a:p>
        </p:txBody>
      </p:sp>
    </p:spTree>
    <p:extLst>
      <p:ext uri="{BB962C8B-B14F-4D97-AF65-F5344CB8AC3E}">
        <p14:creationId xmlns:p14="http://schemas.microsoft.com/office/powerpoint/2010/main" val="1516339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CYBER, A SINGLE JOB OR MULTIPLE JOBS?</a:t>
            </a:r>
            <a:endParaRPr lang="fr-FR" sz="10450" b="1" spc="-15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PREVENT  OR CURE?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fr-FR" sz="7400" b="1" spc="-150" dirty="0">
                <a:solidFill>
                  <a:srgbClr val="231F20"/>
                </a:solidFill>
                <a:latin typeface="Calibri"/>
                <a:cs typeface="Calibri"/>
              </a:rPr>
              <a:t>ETHICAL</a:t>
            </a:r>
          </a:p>
          <a:p>
            <a:pPr marL="12700" marR="5080" indent="41275" algn="ctr">
              <a:lnSpc>
                <a:spcPts val="7420"/>
              </a:lnSpc>
              <a:spcBef>
                <a:spcPts val="1585"/>
              </a:spcBef>
            </a:pPr>
            <a:r>
              <a:rPr lang="fr-FR" sz="7400" b="1" spc="-150" dirty="0">
                <a:solidFill>
                  <a:srgbClr val="231F20"/>
                </a:solidFill>
                <a:latin typeface="Calibri"/>
                <a:cs typeface="Calibri"/>
              </a:rPr>
              <a:t>HACKER</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CYBERSECURITY</a:t>
            </a:r>
          </a:p>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endParaRPr lang="fr-FR" sz="6600" b="1" spc="-15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INCIDENT RESPONSE ANALYST</a:t>
            </a:r>
            <a:endParaRPr lang="fr-FR" sz="6600" b="1" spc="-15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a:solidFill>
                  <a:srgbClr val="F8D943"/>
                </a:solidFill>
              </a:rPr>
              <a:t>PREVENT</a:t>
            </a:r>
            <a:endParaRPr lang="en-US" sz="7750" b="1" spc="-150"/>
          </a:p>
          <a:p>
            <a:pPr marL="274955" marR="260985" indent="-3175" algn="ctr">
              <a:lnSpc>
                <a:spcPct val="108400"/>
              </a:lnSpc>
              <a:spcBef>
                <a:spcPts val="265"/>
              </a:spcBef>
            </a:pPr>
            <a:r>
              <a:rPr lang="en-US" sz="2400" b="1">
                <a:solidFill>
                  <a:srgbClr val="1D1D1B"/>
                </a:solidFill>
              </a:rPr>
              <a:t>Research </a:t>
            </a:r>
            <a:r>
              <a:rPr lang="en-US" sz="2400" b="1" spc="-490">
                <a:solidFill>
                  <a:srgbClr val="1D1D1B"/>
                </a:solidFill>
              </a:rPr>
              <a:t>|  </a:t>
            </a:r>
            <a:r>
              <a:rPr lang="en-US" sz="2400" b="1" spc="-25">
                <a:solidFill>
                  <a:srgbClr val="1D1D1B"/>
                </a:solidFill>
              </a:rPr>
              <a:t> </a:t>
            </a:r>
            <a:r>
              <a:rPr lang="en-US" sz="2400" b="1" spc="-10">
                <a:solidFill>
                  <a:srgbClr val="1D1D1B"/>
                </a:solidFill>
              </a:rPr>
              <a:t>Design </a:t>
            </a:r>
            <a:br>
              <a:rPr lang="en-US" sz="2400" b="1" spc="-10">
                <a:solidFill>
                  <a:srgbClr val="1D1D1B"/>
                </a:solidFill>
              </a:rPr>
            </a:br>
            <a:r>
              <a:rPr lang="en-US" sz="2400" b="1" spc="50">
                <a:solidFill>
                  <a:srgbClr val="1D1D1B"/>
                </a:solidFill>
              </a:rPr>
              <a:t>Raise awareness </a:t>
            </a:r>
            <a:r>
              <a:rPr lang="en-US" sz="2400" b="1" spc="-490">
                <a:solidFill>
                  <a:srgbClr val="1D1D1B"/>
                </a:solidFill>
              </a:rPr>
              <a:t>|</a:t>
            </a:r>
            <a:r>
              <a:rPr lang="en-US" sz="2400" b="1" spc="-100">
                <a:solidFill>
                  <a:srgbClr val="1D1D1B"/>
                </a:solidFill>
              </a:rPr>
              <a:t>  </a:t>
            </a:r>
            <a:r>
              <a:rPr lang="en-US" sz="2400" b="1" spc="-10">
                <a:solidFill>
                  <a:srgbClr val="1D1D1B"/>
                </a:solidFill>
              </a:rPr>
              <a:t>Manage</a:t>
            </a:r>
            <a:endParaRPr lang="en-US" sz="2400" b="1"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2944396"/>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DATA PROTECTION OFFICER </a:t>
            </a:r>
            <a:endParaRPr lang="fr-FR" sz="6600" b="1" spc="-15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accent6"/>
                </a:solidFill>
                <a:latin typeface="Calibri"/>
                <a:cs typeface="Calibri"/>
              </a:rPr>
              <a:t>INCIDENT RESPONSE ANALYST</a:t>
            </a:r>
          </a:p>
          <a:p>
            <a:pPr algn="ctr">
              <a:lnSpc>
                <a:spcPts val="3215"/>
              </a:lnSpc>
            </a:pPr>
            <a:endParaRPr lang="fr-FR" sz="3300" b="1" spc="-15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411151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accent6"/>
                </a:solidFill>
                <a:latin typeface="Calibri"/>
                <a:cs typeface="Calibri"/>
              </a:rPr>
              <a:t>DATA PROTECTION OFFICER </a:t>
            </a: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accent6">
                    <a:lumMod val="75000"/>
                  </a:schemeClr>
                </a:solidFill>
                <a:latin typeface="Calibri"/>
                <a:cs typeface="Calibri"/>
              </a:rPr>
              <a:t>DATA PROTECTION OFFICER </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DATA PROTECTION OFFICER </a:t>
            </a:r>
          </a:p>
          <a:p>
            <a:pPr marL="313690" marR="306070" indent="-635" algn="ctr">
              <a:lnSpc>
                <a:spcPts val="3260"/>
              </a:lnSpc>
              <a:spcBef>
                <a:spcPts val="790"/>
              </a:spcBef>
            </a:pPr>
            <a:r>
              <a:rPr lang="fr-FR" sz="3300" b="1" spc="-150" dirty="0">
                <a:solidFill>
                  <a:schemeClr val="accent6"/>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DATA PROTECTION OFFICER </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DATA PROTECTION OFFICER </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594061"/>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DATA PROTECTION OFFICER </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DATA PROTECTION OFFICER </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501752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DATA PROTECTION OFFICER </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4164602"/>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INFORMATION SYSTEMS SECURITY OFFICER</a:t>
            </a:r>
          </a:p>
          <a:p>
            <a:pPr marL="12700" algn="ctr">
              <a:lnSpc>
                <a:spcPct val="100000"/>
              </a:lnSpc>
              <a:spcBef>
                <a:spcPts val="95"/>
              </a:spcBef>
            </a:pPr>
            <a:r>
              <a:rPr lang="fr-FR" sz="6600" b="1" spc="-150" dirty="0">
                <a:solidFill>
                  <a:srgbClr val="231F20"/>
                </a:solidFill>
                <a:latin typeface="Calibri"/>
                <a:cs typeface="Calibri"/>
              </a:rPr>
              <a:t>(CISO)</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DATA PROTECTION OFFICER </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DATA PROTECTION OFFICER </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CISO</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DATA PROTECTION OFFICER </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DATA PROTECTION OFFICER </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dirty="0">
                <a:latin typeface="Calibri"/>
                <a:cs typeface="Calibri"/>
              </a:rPr>
              <a:t>CYBERSECURITY JOBS ARE VARIED AND MEANINGFUL </a:t>
            </a:r>
          </a:p>
          <a:p>
            <a:pPr algn="ctr">
              <a:lnSpc>
                <a:spcPct val="100000"/>
              </a:lnSpc>
              <a:spcBef>
                <a:spcPts val="120"/>
              </a:spcBef>
            </a:pP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BEWARE OF</a:t>
            </a:r>
            <a:br>
              <a:rPr lang="fr-FR" sz="6650" b="1" spc="-150" dirty="0"/>
            </a:br>
            <a:r>
              <a:rPr lang="fr-FR" sz="11600" b="1" spc="-150" dirty="0">
                <a:solidFill>
                  <a:srgbClr val="000000"/>
                </a:solidFill>
              </a:rPr>
              <a:t>APPAREANCES</a:t>
            </a:r>
            <a:endParaRPr lang="fr-FR" sz="11600" b="1" spc="-1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AVOID FAKE TECHNICAL SUPPORT SCAMS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FAKE ERROR</a:t>
            </a:r>
          </a:p>
          <a:p>
            <a:pPr marL="518159" marR="5080" indent="-506095">
              <a:lnSpc>
                <a:spcPts val="4150"/>
              </a:lnSpc>
              <a:spcBef>
                <a:spcPts val="905"/>
              </a:spcBef>
            </a:pPr>
            <a:r>
              <a:rPr lang="fr-FR" sz="4100" b="1" spc="-150" dirty="0">
                <a:solidFill>
                  <a:srgbClr val="1D1D1B"/>
                </a:solidFill>
                <a:latin typeface="Calibri"/>
                <a:cs typeface="Calibri"/>
              </a:rPr>
              <a:t>MESSAGE</a:t>
            </a:r>
            <a:endParaRPr lang="fr-FR" sz="4100" b="1" spc="-15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fr-FR" sz="4100" b="1" spc="-150" dirty="0">
                <a:solidFill>
                  <a:srgbClr val="1D1D1B"/>
                </a:solidFill>
                <a:latin typeface="Calibri"/>
                <a:cs typeface="Calibri"/>
              </a:rPr>
              <a:t>INCOMING CALL</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IN THE MEANTIME...</a:t>
            </a:r>
            <a:endParaRPr lang="fr-FR" sz="2900" b="1" spc="-15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COMPUTER</a:t>
            </a:r>
          </a:p>
          <a:p>
            <a:pPr marL="12700" marR="5080">
              <a:lnSpc>
                <a:spcPct val="101299"/>
              </a:lnSpc>
              <a:spcBef>
                <a:spcPts val="70"/>
              </a:spcBef>
            </a:pPr>
            <a:r>
              <a:rPr lang="fr-FR" sz="2400" b="1" spc="-150" dirty="0">
                <a:solidFill>
                  <a:srgbClr val="9B4AB6"/>
                </a:solidFill>
                <a:latin typeface="Calibri"/>
                <a:cs typeface="Calibri"/>
              </a:rPr>
              <a:t>ACCESS</a:t>
            </a:r>
            <a:endParaRPr lang="fr-FR" sz="2400" b="1" spc="-15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PERSONAL INFORMATION</a:t>
            </a:r>
          </a:p>
          <a:p>
            <a:pPr marL="12700" marR="5080">
              <a:lnSpc>
                <a:spcPct val="101299"/>
              </a:lnSpc>
              <a:spcBef>
                <a:spcPts val="70"/>
              </a:spcBef>
            </a:pPr>
            <a:r>
              <a:rPr lang="fr-FR" sz="2400" b="1" spc="-15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SURNAME</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NAME</a:t>
            </a:r>
            <a:endParaRPr lang="fr-FR" sz="2400" b="1" spc="-15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PAID</a:t>
            </a:r>
          </a:p>
          <a:p>
            <a:pPr marL="12700" marR="5080">
              <a:lnSpc>
                <a:spcPct val="101299"/>
              </a:lnSpc>
              <a:spcBef>
                <a:spcPts val="70"/>
              </a:spcBef>
            </a:pPr>
            <a:r>
              <a:rPr lang="fr-FR" sz="2400" b="1" spc="-150" dirty="0">
                <a:solidFill>
                  <a:srgbClr val="9B4AB6"/>
                </a:solidFill>
                <a:latin typeface="Calibri"/>
                <a:cs typeface="Calibri"/>
              </a:rPr>
              <a:t>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fr-FR" sz="4100" b="1" spc="-150" dirty="0">
                <a:solidFill>
                  <a:srgbClr val="1D1D1B"/>
                </a:solidFill>
                <a:latin typeface="Calibri"/>
                <a:cs typeface="Calibri"/>
              </a:rPr>
              <a:t>CALL NUMBER</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en" sz="6000" b="1" spc="110" dirty="0">
                <a:solidFill>
                  <a:srgbClr val="BE97C5"/>
                </a:solidFill>
                <a:latin typeface="+mn-lt"/>
              </a:rPr>
              <a:t>FOCUS </a:t>
            </a:r>
            <a:r>
              <a:rPr lang="en" sz="6000" b="1" u="sng" spc="110" dirty="0">
                <a:solidFill>
                  <a:srgbClr val="BE97C5"/>
                </a:solidFill>
                <a:latin typeface="+mn-lt"/>
              </a:rPr>
              <a:t>FAKE MICROSOFT SUPPORT</a:t>
            </a:r>
            <a:endParaRPr lang="fr-FR" sz="6000" b="1" u="sng"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en" sz="4100" spc="80" dirty="0">
                <a:solidFill>
                  <a:srgbClr val="FFFFFF"/>
                </a:solidFill>
                <a:latin typeface="+mn-lt"/>
                <a:cs typeface="Trebuchet MS"/>
              </a:rPr>
              <a:t>More information</a:t>
            </a:r>
            <a:endParaRPr sz="410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lang="en" sz="4100" spc="285" dirty="0">
                <a:solidFill>
                  <a:srgbClr val="FFFFFF"/>
                </a:solidFill>
                <a:latin typeface="+mn-lt"/>
                <a:cs typeface="Trebuchet MS"/>
              </a:rPr>
              <a:t>on </a:t>
            </a:r>
            <a:r>
              <a:rPr lang="en" sz="4100" u="sng" spc="-10" dirty="0" err="1">
                <a:solidFill>
                  <a:srgbClr val="FFFFFF"/>
                </a:solidFill>
                <a:latin typeface="+mn-lt"/>
                <a:cs typeface="Trebuchet MS"/>
              </a:rPr>
              <a:t>cybermalveillance.gouv.fr</a:t>
            </a:r>
            <a:endParaRPr lang="fr-FR" sz="3600" u="sng" spc="-7" baseline="-19675"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 sz="3700" b="1" spc="-150" dirty="0">
                <a:solidFill>
                  <a:srgbClr val="231F20"/>
                </a:solidFill>
                <a:uFill>
                  <a:solidFill>
                    <a:srgbClr val="231F20"/>
                  </a:solidFill>
                </a:uFill>
                <a:latin typeface="Calibri"/>
                <a:cs typeface="Calibri"/>
              </a:rPr>
              <a:t>Microsoft will never call you to ask for financial or personal information, or to offer technical support to repair your computer without your request, or to ask you to pay for technical support in the form of cryptocurrency such as Bitcoin or with gift cards.</a:t>
            </a:r>
            <a:endParaRPr lang="fr-FR" sz="3700" b="1" spc="-15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dirty="0"/>
              <a:t>HOW TO REACT IF SOMEONE CALLS YOU OR IF A FAKE ERROR MESSAGE IS DISPLAYED?</a:t>
            </a:r>
            <a:endParaRPr lang="fr-FR" sz="6200" b="1" spc="-150" dirty="0"/>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HANG UP</a:t>
            </a:r>
          </a:p>
          <a:p>
            <a:pPr marL="1100455" indent="-986155">
              <a:lnSpc>
                <a:spcPct val="100000"/>
              </a:lnSpc>
              <a:spcBef>
                <a:spcPts val="270"/>
              </a:spcBef>
              <a:buSzPct val="160869"/>
              <a:buAutoNum type="arabicPlain"/>
              <a:tabLst>
                <a:tab pos="1100455" algn="l"/>
                <a:tab pos="1101090" algn="l"/>
              </a:tabLst>
            </a:pP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DO NOT PERFORM ANY MANIPULATION ON YOUR DEVICE</a:t>
            </a:r>
            <a:br>
              <a:rPr lang="fr-FR" b="1" spc="-150" dirty="0">
                <a:highlight>
                  <a:srgbClr val="FFFF00"/>
                </a:highlight>
              </a:rPr>
            </a:br>
            <a:br>
              <a:rPr lang="fr-FR" sz="1400" b="1" spc="-150" dirty="0">
                <a:highlight>
                  <a:srgbClr val="FFFF00"/>
                </a:highlight>
              </a:rPr>
            </a:br>
            <a:endParaRPr lang="fr-FR" sz="100" b="1" spc="-15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fr-FR" b="1" spc="-150" dirty="0"/>
              <a:t>DO NOT COMMUNICATE WITH STRANGERS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CALL AN AUTHENTIC NUMBER DIRECTLY</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fr-FR" b="1" spc="-150" dirty="0"/>
              <a:t>   ENABLE YOUR POP-UP  BLOCKER</a:t>
            </a:r>
            <a:endParaRPr lang="fr-FR" sz="3200" b="1" spc="-150" dirty="0"/>
          </a:p>
          <a:p>
            <a:pPr marL="1132840" indent="-731520">
              <a:lnSpc>
                <a:spcPts val="7900"/>
              </a:lnSpc>
              <a:spcBef>
                <a:spcPts val="2195"/>
              </a:spcBef>
              <a:buSzPct val="160869"/>
              <a:buFontTx/>
              <a:buAutoNum type="arabicPlain" startAt="7"/>
              <a:tabLst>
                <a:tab pos="1132840" algn="l"/>
                <a:tab pos="1133475" algn="l"/>
              </a:tabLst>
            </a:pPr>
            <a:r>
              <a:rPr lang="fr-FR" b="1" spc="-150" dirty="0"/>
              <a:t>   CLOSE YOUR BROWSER</a:t>
            </a:r>
          </a:p>
          <a:p>
            <a:pPr marL="1132840" indent="-731520">
              <a:lnSpc>
                <a:spcPts val="7900"/>
              </a:lnSpc>
              <a:spcBef>
                <a:spcPts val="2195"/>
              </a:spcBef>
              <a:buSzPct val="160869"/>
              <a:buFontTx/>
              <a:buAutoNum type="arabicPlain" startAt="7"/>
              <a:tabLst>
                <a:tab pos="1132840" algn="l"/>
                <a:tab pos="1133475" algn="l"/>
              </a:tabLst>
            </a:pPr>
            <a:r>
              <a:rPr lang="fr-FR" b="1" spc="-150" dirty="0"/>
              <a:t>   RESTART YOUR DEVICE</a:t>
            </a:r>
          </a:p>
          <a:p>
            <a:pPr marL="1132840" indent="-731520">
              <a:lnSpc>
                <a:spcPts val="7900"/>
              </a:lnSpc>
              <a:spcBef>
                <a:spcPts val="2195"/>
              </a:spcBef>
              <a:buSzPct val="160869"/>
              <a:buFontTx/>
              <a:buAutoNum type="arabicPlain" startAt="7"/>
              <a:tabLst>
                <a:tab pos="1132840" algn="l"/>
                <a:tab pos="1133475" algn="l"/>
              </a:tabLst>
            </a:pPr>
            <a:r>
              <a:rPr lang="fr-FR" b="1" spc="-15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HYGIRNE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2.5</a:t>
            </a:r>
            <a:r>
              <a:rPr lang="fr-FR" sz="16400" b="1" spc="-2800" dirty="0">
                <a:latin typeface="+mn-lt"/>
              </a:rPr>
              <a:t>M</a:t>
            </a:r>
            <a:endParaRPr lang="fr-FR" sz="13200" b="1" spc="-120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fr-FR" sz="3100" b="1" dirty="0">
                <a:latin typeface="Calibri"/>
                <a:cs typeface="Calibri"/>
              </a:rPr>
              <a:t>GLOBAL </a:t>
            </a:r>
            <a:r>
              <a:rPr lang="fr-FR" sz="4750" b="1" dirty="0">
                <a:latin typeface="Calibri"/>
                <a:cs typeface="Calibri"/>
              </a:rPr>
              <a:t>CYBERSECURITY</a:t>
            </a:r>
            <a:br>
              <a:rPr lang="fr-FR" sz="4750" b="1" dirty="0">
                <a:latin typeface="Calibri"/>
                <a:cs typeface="Calibri"/>
              </a:rPr>
            </a:br>
            <a:r>
              <a:rPr lang="fr-FR" sz="3100" b="1" dirty="0">
                <a:latin typeface="Calibri"/>
                <a:cs typeface="Calibri"/>
              </a:rPr>
              <a:t>JOBS UNFILLED</a:t>
            </a:r>
          </a:p>
          <a:p>
            <a:pPr marR="5080" algn="ctr">
              <a:lnSpc>
                <a:spcPts val="3575"/>
              </a:lnSpc>
            </a:pPr>
            <a:endParaRPr lang="fr-FR" sz="3100" b="1"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fr-FR" sz="180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800" b="1"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326754" y="3021956"/>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dirty="0">
                <a:solidFill>
                  <a:srgbClr val="231F20"/>
                </a:solidFill>
                <a:uFill>
                  <a:solidFill>
                    <a:srgbClr val="231F20"/>
                  </a:solidFill>
                </a:uFill>
                <a:latin typeface="Calibri"/>
                <a:cs typeface="Calibri"/>
              </a:rPr>
              <a:t>DO NOT CLICK </a:t>
            </a:r>
            <a:r>
              <a:rPr lang="en-US" sz="2900" b="1" spc="-150" dirty="0">
                <a:solidFill>
                  <a:srgbClr val="231F20"/>
                </a:solidFill>
                <a:uFill>
                  <a:solidFill>
                    <a:srgbClr val="231F20"/>
                  </a:solidFill>
                </a:uFill>
                <a:latin typeface="Calibri"/>
                <a:cs typeface="Calibri"/>
              </a:rPr>
              <a:t>ON</a:t>
            </a:r>
            <a:r>
              <a:rPr lang="en-US" sz="2900" b="1" u="sng" spc="-150" dirty="0">
                <a:solidFill>
                  <a:srgbClr val="231F20"/>
                </a:solidFill>
                <a:uFill>
                  <a:solidFill>
                    <a:srgbClr val="231F20"/>
                  </a:solidFill>
                </a:uFill>
                <a:latin typeface="Calibri"/>
                <a:cs typeface="Calibri"/>
              </a:rPr>
              <a:t> </a:t>
            </a:r>
            <a:r>
              <a:rPr lang="en-US" sz="2900" b="1" spc="-15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solidFill>
                  <a:srgbClr val="231F20"/>
                </a:solidFill>
                <a:uFill>
                  <a:solidFill>
                    <a:srgbClr val="231F20"/>
                  </a:solidFill>
                </a:uFill>
                <a:latin typeface="Calibri"/>
                <a:cs typeface="Calibri"/>
              </a:rPr>
              <a:t>NEVER DOWNLOAD AN APPLICATION </a:t>
            </a:r>
            <a:r>
              <a:rPr lang="en-US" sz="2900" b="1" spc="-150" dirty="0">
                <a:solidFill>
                  <a:srgbClr val="231F20"/>
                </a:solidFill>
                <a:uFill>
                  <a:solidFill>
                    <a:srgbClr val="231F20"/>
                  </a:solidFill>
                </a:uFill>
                <a:latin typeface="Calibri"/>
                <a:cs typeface="Calibri"/>
              </a:rPr>
              <a:t>AT THE REQUEST OF SOMEONE YOU DON'T KNOW</a:t>
            </a:r>
            <a:endParaRPr lang="fr-FR" sz="2900" b="1" spc="-15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fr-FR" sz="2900" b="1" spc="-150" dirty="0">
                <a:solidFill>
                  <a:srgbClr val="231F20"/>
                </a:solidFill>
                <a:latin typeface="Calibri"/>
                <a:cs typeface="Calibri"/>
              </a:rPr>
              <a:t>          </a:t>
            </a:r>
            <a:r>
              <a:rPr lang="en-US" sz="2900" b="1" spc="-150" dirty="0">
                <a:solidFill>
                  <a:srgbClr val="231F20"/>
                </a:solidFill>
                <a:latin typeface="Calibri"/>
                <a:cs typeface="Calibri"/>
              </a:rPr>
              <a:t>IF YOU COME ACROSS A SCAM, TELL A FRIEND, COLLEAGUE OR FAMILY MEMBER TO MAKE THEM AWARE OF THIS ABOUT THIS THREAT</a:t>
            </a:r>
            <a:endParaRPr lang="fr-FR" sz="2900" b="1" spc="-15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HANG UP </a:t>
            </a:r>
            <a:r>
              <a:rPr lang="en-US" sz="2900" b="1" spc="-150" dirty="0">
                <a:latin typeface="Calibri"/>
                <a:cs typeface="Calibri"/>
              </a:rPr>
              <a:t>IF YOU ARE ASKED TO DO SOMETHING ON YOUR COMPUTER</a:t>
            </a:r>
          </a:p>
          <a:p>
            <a:pPr algn="ctr">
              <a:lnSpc>
                <a:spcPct val="100000"/>
              </a:lnSpc>
              <a:spcBef>
                <a:spcPts val="525"/>
              </a:spcBef>
            </a:pP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REPORT SCAMS TO THE POLICE</a:t>
            </a:r>
            <a:endParaRPr lang="fr-FR" sz="2900" b="1" spc="-15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DO NOT LET</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latin typeface="Calibri"/>
                <a:cs typeface="Calibri"/>
              </a:rPr>
              <a:t>CYBERCRIMINALS STEAL FROM YOU</a:t>
            </a:r>
          </a:p>
          <a:p>
            <a:pPr marL="12700" marR="5080">
              <a:lnSpc>
                <a:spcPts val="10510"/>
              </a:lnSpc>
              <a:spcBef>
                <a:spcPts val="2165"/>
              </a:spcBef>
            </a:pPr>
            <a:endParaRPr lang="fr-FR" sz="10450" b="1" spc="-15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sz="2050" b="1"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3479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fr-F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fr-FR" sz="2050" b="1"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err="1">
                <a:solidFill>
                  <a:srgbClr val="4E4E50"/>
                </a:solidFill>
                <a:latin typeface="Lucida Sans"/>
                <a:cs typeface="Lucida Sans"/>
              </a:rPr>
              <a:t>cybersecurit</a:t>
            </a:r>
            <a:r>
              <a:rPr lang="fr-FR" sz="1400" b="1" spc="-45" dirty="0">
                <a:solidFill>
                  <a:srgbClr val="4E4E50"/>
                </a:solidFill>
                <a:latin typeface="Lucida Sans"/>
                <a:cs typeface="Lucida Sans"/>
              </a:rPr>
              <a:t>y</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fr-FR" sz="3350" b="1" spc="-150" dirty="0">
                <a:solidFill>
                  <a:srgbClr val="1D1D1B"/>
                </a:solidFill>
                <a:latin typeface="Calibri"/>
                <a:cs typeface="Calibri"/>
              </a:rPr>
              <a:t>OF CYBER SECURITY WORKERS</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fr-FR" sz="5025" b="1" spc="-300" baseline="1658" dirty="0">
                <a:solidFill>
                  <a:srgbClr val="1D1D1B"/>
                </a:solidFill>
                <a:latin typeface="Calibri"/>
                <a:cs typeface="Calibri"/>
              </a:rPr>
              <a:t>ARE UNDER 30</a:t>
            </a:r>
            <a:endParaRPr lang="fr-FR" sz="5025" b="1" spc="-300" baseline="2487"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lang="fr-FR" sz="1400" spc="-70" dirty="0">
                <a:solidFill>
                  <a:srgbClr val="4E4E50"/>
                </a:solidFill>
                <a:latin typeface="Lucida Sans"/>
                <a:cs typeface="Lucida Sans"/>
              </a:rPr>
              <a:t>likes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fr-FR" sz="1300" spc="-40" dirty="0" err="1">
                <a:solidFill>
                  <a:srgbClr val="A4A6A9"/>
                </a:solidFill>
                <a:latin typeface="Lucida Sans"/>
                <a:cs typeface="Lucida Sans"/>
              </a:rPr>
              <a:t>See</a:t>
            </a:r>
            <a:r>
              <a:rPr lang="fr-FR" sz="1300" spc="-40" dirty="0">
                <a:solidFill>
                  <a:srgbClr val="A4A6A9"/>
                </a:solidFill>
                <a:latin typeface="Lucida Sans"/>
                <a:cs typeface="Lucida Sans"/>
              </a:rPr>
              <a:t> </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comments</a:t>
            </a:r>
            <a:endParaRPr sz="1950" baseline="2136"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sz="950" spc="-70" dirty="0">
                <a:solidFill>
                  <a:srgbClr val="A4A6A9"/>
                </a:solidFill>
                <a:latin typeface="Lucida Sans"/>
                <a:cs typeface="Lucida Sans"/>
              </a:rPr>
              <a:t>2</a:t>
            </a:r>
            <a:r>
              <a:rPr sz="950" spc="-55" dirty="0">
                <a:solidFill>
                  <a:srgbClr val="A4A6A9"/>
                </a:solidFill>
                <a:latin typeface="Lucida Sans"/>
                <a:cs typeface="Lucida Sans"/>
              </a:rPr>
              <a:t> </a:t>
            </a:r>
            <a:r>
              <a:rPr lang="fr-FR" sz="950" spc="-10" dirty="0">
                <a:solidFill>
                  <a:srgbClr val="A4A6A9"/>
                </a:solidFill>
                <a:latin typeface="Lucida Sans"/>
                <a:cs typeface="Lucida Sans"/>
              </a:rPr>
              <a:t>DAYS AGO</a:t>
            </a:r>
            <a:endParaRPr sz="95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err="1">
                <a:solidFill>
                  <a:srgbClr val="4E4E50"/>
                </a:solidFill>
                <a:latin typeface="Lucida Sans"/>
                <a:cs typeface="Lucida Sans"/>
              </a:rPr>
              <a:t>cybersecurit</a:t>
            </a:r>
            <a:r>
              <a:rPr lang="fr-FR" sz="2000" b="1" spc="-75" dirty="0">
                <a:solidFill>
                  <a:srgbClr val="4E4E50"/>
                </a:solidFill>
                <a:latin typeface="Lucida Sans"/>
                <a:cs typeface="Lucida Sans"/>
              </a:rPr>
              <a:t>y</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OF NEW</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ARE UNDER 30</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lang="fr-FR" sz="2000" spc="-35" dirty="0">
                <a:solidFill>
                  <a:srgbClr val="4E4E50"/>
                </a:solidFill>
                <a:latin typeface="Lucida Sans"/>
                <a:cs typeface="Lucida Sans"/>
              </a:rPr>
              <a:t>likes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fr-FR" sz="1850" spc="-65" dirty="0" err="1">
                <a:solidFill>
                  <a:srgbClr val="A4A6A9"/>
                </a:solidFill>
                <a:latin typeface="Lucida Sans"/>
                <a:cs typeface="Lucida Sans"/>
              </a:rPr>
              <a:t>See</a:t>
            </a:r>
            <a:r>
              <a:rPr sz="1850" spc="-90"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err="1">
                <a:solidFill>
                  <a:srgbClr val="A4A6A9"/>
                </a:solidFill>
                <a:latin typeface="Lucida Sans"/>
                <a:cs typeface="Lucida Sans"/>
              </a:rPr>
              <a:t>commen</a:t>
            </a:r>
            <a:r>
              <a:rPr lang="fr-FR" sz="1850" spc="-25" dirty="0">
                <a:solidFill>
                  <a:srgbClr val="A4A6A9"/>
                </a:solidFill>
                <a:latin typeface="Lucida Sans"/>
                <a:cs typeface="Lucida Sans"/>
              </a:rPr>
              <a:t>t</a:t>
            </a:r>
            <a:r>
              <a:rPr sz="1850" spc="-25" dirty="0">
                <a:solidFill>
                  <a:srgbClr val="A4A6A9"/>
                </a:solidFill>
                <a:latin typeface="Lucida Sans"/>
                <a:cs typeface="Lucida Sans"/>
              </a:rPr>
              <a:t>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spc="-75" dirty="0">
                <a:solidFill>
                  <a:srgbClr val="A4A6A9"/>
                </a:solidFill>
                <a:latin typeface="Lucida Sans"/>
                <a:cs typeface="Lucida Sans"/>
              </a:rPr>
              <a:t>2</a:t>
            </a:r>
            <a:r>
              <a:rPr sz="1300" spc="-65" dirty="0">
                <a:solidFill>
                  <a:srgbClr val="A4A6A9"/>
                </a:solidFill>
                <a:latin typeface="Lucida Sans"/>
                <a:cs typeface="Lucida Sans"/>
              </a:rPr>
              <a:t> </a:t>
            </a:r>
            <a:r>
              <a:rPr lang="fr-FR" sz="1300" spc="-10" dirty="0">
                <a:solidFill>
                  <a:srgbClr val="A4A6A9"/>
                </a:solidFill>
                <a:latin typeface="Lucida Sans"/>
                <a:cs typeface="Lucida Sans"/>
              </a:rPr>
              <a:t>DAYS AGO</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FR" sz="23700" spc="-3345" dirty="0">
                <a:solidFill>
                  <a:srgbClr val="FFFFFF"/>
                </a:solidFill>
                <a:effectLst>
                  <a:outerShdw blurRad="38100" dist="38100" dir="2700000" algn="tl">
                    <a:srgbClr val="000000">
                      <a:alpha val="43137"/>
                    </a:srgbClr>
                  </a:outerShdw>
                </a:effectLst>
                <a:latin typeface="Calibri"/>
                <a:cs typeface="Calibri"/>
              </a:rPr>
              <a:t>2</a:t>
            </a:r>
            <a:r>
              <a:rPr sz="23700" spc="-3345" dirty="0">
                <a:solidFill>
                  <a:srgbClr val="FFFFFF"/>
                </a:solidFill>
                <a:effectLst>
                  <a:outerShdw blurRad="38100" dist="38100" dir="2700000" algn="tl">
                    <a:srgbClr val="000000">
                      <a:alpha val="43137"/>
                    </a:srgbClr>
                  </a:outerShdw>
                </a:effectLst>
                <a:latin typeface="Calibri"/>
                <a:cs typeface="Calibri"/>
              </a:rPr>
              <a:t>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sz="2050" b="1"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dirty="0">
                <a:solidFill>
                  <a:srgbClr val="602177"/>
                </a:solidFill>
                <a:latin typeface="Calibri"/>
                <a:cs typeface="Calibri"/>
              </a:rPr>
              <a:t>The destination domain name is not exactly the same as the to the official website address.</a:t>
            </a:r>
            <a:endParaRPr sz="2050" b="1"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dirty="0">
                <a:solidFill>
                  <a:srgbClr val="602177"/>
                </a:solidFill>
                <a:latin typeface="Calibri"/>
                <a:cs typeface="Calibri"/>
              </a:rPr>
              <a:t>Attention: a small dot appears below the first "o" in the word microsoft.</a:t>
            </a:r>
            <a:endParaRPr lang="en-US" sz="2050" b="1"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dirty="0">
                <a:solidFill>
                  <a:srgbClr val="602177"/>
                </a:solidFill>
                <a:latin typeface="Calibri"/>
                <a:cs typeface="Calibri"/>
              </a:rPr>
              <a:t>This type of scam is called typosquatting, i.e., using a letter that is graphically close to another one to make people think they are on an official website</a:t>
            </a:r>
            <a:r>
              <a:rPr sz="2050" b="1" spc="40" dirty="0">
                <a:solidFill>
                  <a:srgbClr val="602177"/>
                </a:solidFill>
                <a:latin typeface="Calibri"/>
                <a:cs typeface="Calibri"/>
              </a:rPr>
              <a:t>.</a:t>
            </a:r>
            <a:endParaRPr sz="2050" b="1"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dirty="0">
                <a:solidFill>
                  <a:srgbClr val="231F20"/>
                </a:solidFill>
                <a:latin typeface="Calibri"/>
                <a:cs typeface="Calibri"/>
              </a:rPr>
              <a:t>YOU HAVE A </a:t>
            </a:r>
            <a:r>
              <a:rPr lang="en-US" sz="6600" b="1" u="sng" spc="-150" dirty="0">
                <a:solidFill>
                  <a:srgbClr val="231F20"/>
                </a:solidFill>
                <a:latin typeface="Calibri"/>
                <a:cs typeface="Calibri"/>
              </a:rPr>
              <a:t>DOUBT</a:t>
            </a:r>
            <a:r>
              <a:rPr lang="en-US" sz="6600" b="1" spc="-150" dirty="0">
                <a:solidFill>
                  <a:srgbClr val="231F20"/>
                </a:solidFill>
                <a:latin typeface="Calibri"/>
                <a:cs typeface="Calibri"/>
              </a:rPr>
              <a:t> ABOUT THE MESSAGE YOU RECEIVED?</a:t>
            </a:r>
            <a:endParaRPr lang="fr-FR" sz="6600" b="1" spc="-15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dirty="0">
                <a:solidFill>
                  <a:srgbClr val="231F20"/>
                </a:solidFill>
                <a:latin typeface="Calibri"/>
                <a:cs typeface="Calibri"/>
              </a:rPr>
              <a:t>Don't be afraid! </a:t>
            </a:r>
            <a:r>
              <a:rPr lang="en-US" sz="2450" spc="65"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Do not open links or attachments</a:t>
            </a:r>
            <a:r>
              <a:rPr lang="en-US" sz="2450" dirty="0">
                <a:solidFill>
                  <a:srgbClr val="231F20"/>
                </a:solidFill>
                <a:latin typeface="Calibri"/>
                <a:cs typeface="Calibri"/>
              </a:rPr>
              <a:t> without being sure of the reliability of the sender</a:t>
            </a:r>
          </a:p>
          <a:p>
            <a:pPr marL="12700">
              <a:lnSpc>
                <a:spcPts val="2760"/>
              </a:lnSpc>
              <a:spcBef>
                <a:spcPts val="2175"/>
              </a:spcBef>
            </a:pPr>
            <a:r>
              <a:rPr lang="en-US" sz="2450" b="1" spc="65" dirty="0">
                <a:solidFill>
                  <a:srgbClr val="231F20"/>
                </a:solidFill>
                <a:latin typeface="Calibri"/>
                <a:cs typeface="Calibri"/>
              </a:rPr>
              <a:t>Check the sender's address: </a:t>
            </a:r>
            <a:r>
              <a:rPr lang="en-US" sz="2450" spc="65" dirty="0">
                <a:solidFill>
                  <a:srgbClr val="231F20"/>
                </a:solidFill>
                <a:latin typeface="Calibri"/>
                <a:cs typeface="Calibri"/>
              </a:rPr>
              <a:t>contact him through another channel. </a:t>
            </a:r>
          </a:p>
          <a:p>
            <a:pPr marL="12700" marR="5080">
              <a:lnSpc>
                <a:spcPts val="2580"/>
              </a:lnSpc>
              <a:spcBef>
                <a:spcPts val="2600"/>
              </a:spcBef>
            </a:pPr>
            <a:r>
              <a:rPr lang="en-US" sz="2450" b="1" spc="90" dirty="0">
                <a:solidFill>
                  <a:srgbClr val="231F20"/>
                </a:solidFill>
                <a:latin typeface="Calibri"/>
                <a:cs typeface="Calibri"/>
              </a:rPr>
              <a:t>Do not respond to any suspicious or blackmail emails </a:t>
            </a:r>
            <a:r>
              <a:rPr lang="en-US" sz="2450" spc="9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dirty="0">
                <a:solidFill>
                  <a:srgbClr val="231F20"/>
                </a:solidFill>
                <a:latin typeface="Calibri"/>
                <a:cs typeface="Calibri"/>
              </a:rPr>
              <a:t>Change your passwords, avoid having the same password </a:t>
            </a:r>
            <a:r>
              <a:rPr lang="en-US" sz="2450" spc="70" dirty="0">
                <a:solidFill>
                  <a:srgbClr val="231F20"/>
                </a:solidFill>
                <a:latin typeface="Calibri"/>
                <a:cs typeface="Calibri"/>
              </a:rPr>
              <a:t>for each account to protect yourself from cascading attacks and, if possible, </a:t>
            </a:r>
            <a:r>
              <a:rPr lang="en-US" sz="2450" b="1" spc="70" dirty="0">
                <a:solidFill>
                  <a:srgbClr val="231F20"/>
                </a:solidFill>
                <a:latin typeface="Calibri"/>
                <a:cs typeface="Calibri"/>
              </a:rPr>
              <a:t>activate double authentication on your most sensitive accounts,</a:t>
            </a:r>
            <a:r>
              <a:rPr lang="en-US" sz="2450" spc="70" dirty="0">
                <a:solidFill>
                  <a:srgbClr val="231F20"/>
                </a:solidFill>
                <a:latin typeface="Calibri"/>
                <a:cs typeface="Calibri"/>
              </a:rPr>
              <a:t> including your email accounts</a:t>
            </a:r>
          </a:p>
          <a:p>
            <a:pPr marL="12700">
              <a:lnSpc>
                <a:spcPct val="100000"/>
              </a:lnSpc>
              <a:spcBef>
                <a:spcPts val="2180"/>
              </a:spcBef>
            </a:pPr>
            <a:r>
              <a:rPr lang="fr-FR" sz="2450" b="1" spc="85" dirty="0">
                <a:solidFill>
                  <a:srgbClr val="231F20"/>
                </a:solidFill>
                <a:latin typeface="Calibri"/>
                <a:cs typeface="Calibri"/>
              </a:rPr>
              <a:t>Delete th</a:t>
            </a:r>
            <a:r>
              <a:rPr sz="2450" b="1" spc="85" dirty="0">
                <a:solidFill>
                  <a:srgbClr val="231F20"/>
                </a:solidFill>
                <a:latin typeface="Calibri"/>
                <a:cs typeface="Calibri"/>
              </a:rPr>
              <a:t>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dirty="0"/>
              <a:t>AND IF YOU HAVE </a:t>
            </a:r>
            <a:r>
              <a:rPr lang="en-US" sz="4100" b="1" u="sng" spc="-150" dirty="0"/>
              <a:t>DISCLOSED</a:t>
            </a:r>
            <a:r>
              <a:rPr lang="en-US" sz="4100" b="1" spc="-150" dirty="0"/>
              <a:t> YOUR PASSWORD</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OR PERSONAL INFORMATION?</a:t>
            </a:r>
            <a:endParaRPr lang="fr-FR" sz="4100" b="1" spc="-150" dirty="0">
              <a:latin typeface="Calibri"/>
              <a:cs typeface="Calibri"/>
            </a:endParaRPr>
          </a:p>
          <a:p>
            <a:pPr marL="27305" marR="5080">
              <a:lnSpc>
                <a:spcPts val="2580"/>
              </a:lnSpc>
              <a:spcBef>
                <a:spcPts val="2370"/>
              </a:spcBef>
            </a:pPr>
            <a:r>
              <a:rPr lang="en-US" sz="2450" b="1" spc="6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dirty="0">
                <a:solidFill>
                  <a:srgbClr val="231F20"/>
                </a:solidFill>
                <a:latin typeface="Calibri"/>
                <a:cs typeface="Calibri"/>
              </a:rPr>
              <a:t>Report the scams, by contacting the local authorities</a:t>
            </a:r>
            <a:endParaRPr lang="en-US" sz="2450" b="1" spc="6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dirty="0">
                <a:latin typeface="Calibri"/>
                <a:cs typeface="Calibri"/>
              </a:rPr>
              <a:t>Visit your national platforms or helplines for assistance to victims of cyberbullying for more advice</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dirty="0">
                <a:solidFill>
                  <a:srgbClr val="7C2D9B"/>
                </a:solidFill>
                <a:latin typeface="Calibri"/>
                <a:cs typeface="Calibri"/>
              </a:rPr>
              <a:t>AND IF YOU HAVE PAID AND ARE A VICTIM OF A SCAM?</a:t>
            </a:r>
            <a:endParaRPr lang="en-US" sz="4100" b="1" spc="-150" dirty="0">
              <a:latin typeface="Calibri"/>
              <a:cs typeface="Calibri"/>
            </a:endParaRPr>
          </a:p>
          <a:p>
            <a:pPr marL="27305" marR="161290">
              <a:lnSpc>
                <a:spcPts val="2580"/>
              </a:lnSpc>
              <a:spcBef>
                <a:spcPts val="4625"/>
              </a:spcBef>
            </a:pPr>
            <a:r>
              <a:rPr lang="en-US" sz="2450" b="1" spc="-5" dirty="0">
                <a:solidFill>
                  <a:srgbClr val="231F20"/>
                </a:solidFill>
                <a:latin typeface="Calibri"/>
                <a:cs typeface="Calibri"/>
              </a:rPr>
              <a:t>Change passwords for compromised accounts immediately</a:t>
            </a:r>
          </a:p>
          <a:p>
            <a:pPr marL="27305">
              <a:lnSpc>
                <a:spcPts val="2760"/>
              </a:lnSpc>
              <a:spcBef>
                <a:spcPts val="2215"/>
              </a:spcBef>
            </a:pPr>
            <a:r>
              <a:rPr lang="en-US" sz="2450" b="1" spc="80" dirty="0">
                <a:solidFill>
                  <a:srgbClr val="231F20"/>
                </a:solidFill>
                <a:latin typeface="Calibri"/>
                <a:cs typeface="Calibri"/>
              </a:rPr>
              <a:t>Contact your bank to try to get the payment reversed</a:t>
            </a:r>
          </a:p>
          <a:p>
            <a:pPr marL="27305">
              <a:lnSpc>
                <a:spcPts val="2760"/>
              </a:lnSpc>
              <a:spcBef>
                <a:spcPts val="2215"/>
              </a:spcBef>
            </a:pPr>
            <a:r>
              <a:rPr lang="en-US" sz="2450" b="1" spc="80" dirty="0">
                <a:solidFill>
                  <a:srgbClr val="231F20"/>
                </a:solidFill>
                <a:latin typeface="Calibri"/>
                <a:cs typeface="Calibri"/>
              </a:rPr>
              <a:t>File a complaint with your local authorities </a:t>
            </a:r>
            <a:endParaRPr lang="fr-FR" sz="2450" b="1" spc="80" dirty="0">
              <a:solidFill>
                <a:srgbClr val="231F20"/>
              </a:solidFill>
              <a:highlight>
                <a:srgbClr val="FFFF00"/>
              </a:highlight>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a:p>
            <a:pPr marL="12700" marR="18415" algn="ctr">
              <a:lnSpc>
                <a:spcPts val="10890"/>
              </a:lnSpc>
              <a:spcBef>
                <a:spcPts val="1110"/>
              </a:spcBef>
            </a:pPr>
            <a:r>
              <a:rPr lang="fr-FR" sz="10450" b="1" spc="-150" dirty="0">
                <a:solidFill>
                  <a:srgbClr val="1D1D1B"/>
                </a:solidFill>
                <a:latin typeface="Calibri"/>
                <a:cs typeface="Calibri"/>
              </a:rPr>
              <a:t>    CYBER </a:t>
            </a:r>
          </a:p>
          <a:p>
            <a:pPr marL="12700" marR="18415" algn="ctr">
              <a:lnSpc>
                <a:spcPts val="10890"/>
              </a:lnSpc>
              <a:spcBef>
                <a:spcPts val="1110"/>
              </a:spcBef>
            </a:pPr>
            <a:r>
              <a:rPr lang="fr-FR" sz="10450" b="1" spc="-150" dirty="0">
                <a:solidFill>
                  <a:srgbClr val="1D1D1B"/>
                </a:solidFill>
                <a:latin typeface="Calibri"/>
                <a:cs typeface="Calibri"/>
              </a:rPr>
              <a:t>GESTURES</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dirty="0">
                <a:latin typeface="Calibri"/>
                <a:cs typeface="Calibri"/>
              </a:rPr>
              <a:t>BEWARE OF STRANGE, URGENT AND TOO GOOD TO BE TRUE REQUESTS</a:t>
            </a:r>
            <a:endParaRPr lang="fr-FR" sz="3300" b="1" spc="-150" dirty="0">
              <a:latin typeface="Calibri"/>
              <a:cs typeface="Calibri"/>
            </a:endParaRP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    CREATE YOUR OWN </a:t>
            </a:r>
          </a:p>
          <a:p>
            <a:pPr marL="3961765" marR="26034" indent="-3949700" algn="ctr">
              <a:lnSpc>
                <a:spcPts val="13450"/>
              </a:lnSpc>
              <a:spcBef>
                <a:spcPts val="2725"/>
              </a:spcBef>
            </a:pPr>
            <a:r>
              <a:rPr lang="fr-FR" sz="12800" b="1" spc="-150" dirty="0">
                <a:solidFill>
                  <a:srgbClr val="1D1D1B"/>
                </a:solidFill>
                <a:latin typeface="Calibri"/>
                <a:cs typeface="Calibri"/>
              </a:rPr>
              <a:t>SCAM</a:t>
            </a:r>
            <a:endParaRPr lang="fr-FR" sz="12800" b="1" spc="-15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fr-FR" b="1" spc="-30" dirty="0">
                <a:solidFill>
                  <a:srgbClr val="FFFFFF"/>
                </a:solidFill>
                <a:latin typeface="Lucida Sans"/>
                <a:cs typeface="Lucida Sans"/>
              </a:rPr>
              <a:t>New </a:t>
            </a:r>
            <a:r>
              <a:rPr sz="1800" b="1" spc="-45" dirty="0">
                <a:solidFill>
                  <a:srgbClr val="FFFFFF"/>
                </a:solidFill>
                <a:latin typeface="Lucida Sans"/>
                <a:cs typeface="Lucida Sans"/>
              </a:rPr>
              <a:t>message</a:t>
            </a:r>
            <a:endParaRPr sz="180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fr-FR" sz="1500" b="1" spc="-10" dirty="0">
                <a:solidFill>
                  <a:srgbClr val="FFFFFF"/>
                </a:solidFill>
                <a:latin typeface="Lucida Sans"/>
                <a:cs typeface="Lucida Sans"/>
              </a:rPr>
              <a:t>SEND</a:t>
            </a:r>
            <a:endParaRPr sz="150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fr-FR" sz="1500" b="1" spc="-100" dirty="0">
                <a:solidFill>
                  <a:srgbClr val="AAAAAA"/>
                </a:solidFill>
                <a:latin typeface="Lucida Sans"/>
                <a:cs typeface="Lucida Sans"/>
              </a:rPr>
              <a:t>To</a:t>
            </a:r>
            <a:endParaRPr sz="1500" dirty="0">
              <a:latin typeface="Lucida Sans"/>
              <a:cs typeface="Lucida Sans"/>
            </a:endParaRPr>
          </a:p>
          <a:p>
            <a:pPr>
              <a:lnSpc>
                <a:spcPct val="100000"/>
              </a:lnSpc>
              <a:spcBef>
                <a:spcPts val="30"/>
              </a:spcBef>
            </a:pPr>
            <a:endParaRPr sz="1600" dirty="0">
              <a:latin typeface="Lucida Sans"/>
              <a:cs typeface="Lucida Sans"/>
            </a:endParaRPr>
          </a:p>
          <a:p>
            <a:pPr marL="12700">
              <a:lnSpc>
                <a:spcPct val="100000"/>
              </a:lnSpc>
            </a:pPr>
            <a:r>
              <a:rPr lang="fr-FR" sz="1500" b="1" spc="-30" dirty="0">
                <a:solidFill>
                  <a:srgbClr val="AAAAAA"/>
                </a:solidFill>
                <a:latin typeface="Lucida Sans"/>
                <a:cs typeface="Lucida Sans"/>
              </a:rPr>
              <a:t>Subject</a:t>
            </a:r>
            <a:endParaRPr sz="150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fr-FR" sz="3600" b="1" spc="-150" dirty="0">
                <a:solidFill>
                  <a:srgbClr val="231F20"/>
                </a:solidFill>
                <a:latin typeface="Calibri"/>
                <a:cs typeface="Calibri"/>
              </a:rPr>
              <a:t>ONLINE FRAUD IS A CRIMINAL OFFENCE WHICH MAY BE  PUNISHED BY JAIL TIME AND PENALTIES </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dirty="0">
                <a:solidFill>
                  <a:srgbClr val="231F20"/>
                </a:solidFill>
                <a:latin typeface="Calibri"/>
                <a:cs typeface="Calibri"/>
              </a:rPr>
              <a:t>ASK YOURSELF IF YOU REALLY NEED IT!</a:t>
            </a:r>
            <a:endParaRPr lang="fr-FR" sz="2900" b="1" u="sng" spc="-15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fr-FR" sz="2900" b="1" spc="-15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dirty="0">
                <a:latin typeface="Calibri"/>
                <a:cs typeface="Calibri"/>
              </a:rPr>
              <a:t>NEVER CLICK ON A LINK OR AN ATTACHMENT WHOSE ORIGIN OR NATURE SEEMS DOUBTFUL</a:t>
            </a:r>
            <a:endParaRPr lang="fr-FR" sz="2900" b="1" spc="-150" dirty="0">
              <a:latin typeface="Calibri"/>
              <a:cs typeface="Calibri"/>
            </a:endParaRP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dirty="0">
                <a:latin typeface="Calibri"/>
                <a:cs typeface="Calibri"/>
              </a:rPr>
              <a:t>REMEMBER THAT IF IT SOUNDS TOO GOOD TO BE TRUE,</a:t>
            </a:r>
            <a:r>
              <a:rPr lang="en-US" sz="2900" b="1" u="sng" spc="-150" dirty="0">
                <a:latin typeface="Calibri"/>
                <a:cs typeface="Calibri"/>
              </a:rPr>
              <a:t> IT PROBABLY IS!</a:t>
            </a:r>
            <a:endParaRPr lang="fr-FR" sz="2900" b="1" u="sng" spc="-150" dirty="0">
              <a:latin typeface="Calibri"/>
              <a:cs typeface="Calibri"/>
            </a:endParaRP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dirty="0">
                <a:solidFill>
                  <a:srgbClr val="FFFFFF"/>
                </a:solidFill>
                <a:latin typeface="Calibri"/>
                <a:cs typeface="Calibri"/>
              </a:rPr>
              <a:t>IF YOU HAVE NOT ENTERED A COMPETITION, YOU CANNOT HAVE WON A PRIZE</a:t>
            </a:r>
            <a:r>
              <a:rPr lang="fr-FR" sz="1850" b="1" spc="-150" dirty="0">
                <a:solidFill>
                  <a:srgbClr val="FFFFFF"/>
                </a:solidFill>
                <a:latin typeface="Calibri"/>
                <a:cs typeface="Calibri"/>
              </a:rPr>
              <a:t>!</a:t>
            </a:r>
            <a:endParaRPr lang="fr-FR" sz="1850" b="1" spc="-15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BEWARE OF MESSAGES </a:t>
            </a:r>
            <a:r>
              <a:rPr lang="en-US" sz="2900" b="1" spc="-150" dirty="0">
                <a:latin typeface="Calibri"/>
                <a:cs typeface="Calibri"/>
              </a:rPr>
              <a:t>THAT REQUIRE YOU TO RESPOND OR TAKE IMMEDIATE ACTION</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email">
            <a:extLst>
              <a:ext uri="{28A0092B-C50C-407E-A947-70E740481C1C}">
                <a14:useLocalDpi xmlns:a14="http://schemas.microsoft.com/office/drawing/2010/main"/>
              </a:ext>
            </a:extLst>
          </a:blip>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en" sz="10450" b="1" spc="-150" dirty="0">
                <a:solidFill>
                  <a:srgbClr val="1D1D1B"/>
                </a:solidFill>
                <a:latin typeface="Calibri"/>
                <a:cs typeface="Calibri"/>
              </a:rPr>
              <a:t>LOCATE</a:t>
            </a:r>
          </a:p>
          <a:p>
            <a:pPr marL="12700" marR="5080">
              <a:lnSpc>
                <a:spcPts val="10510"/>
              </a:lnSpc>
              <a:spcBef>
                <a:spcPts val="2165"/>
              </a:spcBef>
            </a:pPr>
            <a:r>
              <a:rPr lang="en" sz="10450" b="1" spc="-150" dirty="0">
                <a:solidFill>
                  <a:srgbClr val="1D1D1B"/>
                </a:solidFill>
                <a:latin typeface="Calibri"/>
                <a:cs typeface="Calibri"/>
              </a:rPr>
              <a:t>THE CONTENTS</a:t>
            </a:r>
          </a:p>
          <a:p>
            <a:pPr marL="12700" marR="5080">
              <a:lnSpc>
                <a:spcPts val="10510"/>
              </a:lnSpc>
              <a:spcBef>
                <a:spcPts val="2165"/>
              </a:spcBef>
            </a:pPr>
            <a:r>
              <a:rPr lang="en" sz="10450" b="1" spc="-150" dirty="0">
                <a:solidFill>
                  <a:srgbClr val="1D1D1B"/>
                </a:solidFill>
                <a:latin typeface="Calibri"/>
                <a:cs typeface="Calibri"/>
              </a:rPr>
              <a:t>DEEPFAKE</a:t>
            </a:r>
            <a:endParaRPr lang="fr-FR" sz="10450" b="1" spc="-15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en" sz="6550" b="1" u="sng" spc="-150" dirty="0">
                <a:solidFill>
                  <a:srgbClr val="1D1D1B"/>
                </a:solidFill>
                <a:uFill>
                  <a:solidFill>
                    <a:srgbClr val="1D1D1B"/>
                  </a:solidFill>
                </a:uFill>
                <a:latin typeface="Calibri"/>
                <a:cs typeface="Calibri"/>
              </a:rPr>
              <a:t>ACTIVITY 3</a:t>
            </a:r>
            <a:endParaRPr lang="fr-FR" sz="6550" b="1" spc="-15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en" sz="12800" b="1" spc="-150" dirty="0">
                <a:solidFill>
                  <a:srgbClr val="1D1D1B"/>
                </a:solidFill>
                <a:latin typeface="Calibri"/>
                <a:cs typeface="Calibri"/>
              </a:rPr>
              <a:t>REAL PHOTO OR NOT?</a:t>
            </a:r>
            <a:endParaRPr lang="fr-FR" sz="12800" b="1" spc="-15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email">
            <a:extLst>
              <a:ext uri="{28A0092B-C50C-407E-A947-70E740481C1C}">
                <a14:useLocalDpi xmlns:a14="http://schemas.microsoft.com/office/drawing/2010/main"/>
              </a:ext>
            </a:extLst>
          </a:blip>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email">
            <a:extLst>
              <a:ext uri="{28A0092B-C50C-407E-A947-70E740481C1C}">
                <a14:useLocalDpi xmlns:a14="http://schemas.microsoft.com/office/drawing/2010/main"/>
              </a:ext>
            </a:extLst>
          </a:blip>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Tree>
    <p:extLst>
      <p:ext uri="{BB962C8B-B14F-4D97-AF65-F5344CB8AC3E}">
        <p14:creationId xmlns:p14="http://schemas.microsoft.com/office/powerpoint/2010/main" val="4191537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 sz="8100" b="1" spc="300" dirty="0">
                <a:solidFill>
                  <a:srgbClr val="FFFFFF"/>
                </a:solidFill>
                <a:cs typeface="Trebuchet MS"/>
              </a:rPr>
              <a:t>AI</a:t>
            </a:r>
            <a:endParaRPr sz="8100" b="1" spc="30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GOOD IDEA OR NOT?</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 sz="8100" b="1" spc="300" dirty="0">
                <a:solidFill>
                  <a:srgbClr val="FFFFFF"/>
                </a:solidFill>
                <a:cs typeface="Trebuchet MS"/>
              </a:rPr>
              <a:t>AI</a:t>
            </a:r>
            <a:endParaRPr sz="8100" b="1" spc="30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The increasing quality of AI images makes them harder to spot. Can you tell if this image is </a:t>
            </a:r>
            <a:r>
              <a:rPr lang="en" sz="5000" b="1" u="sng" spc="-150" dirty="0">
                <a:solidFill>
                  <a:srgbClr val="231F20"/>
                </a:solidFill>
                <a:latin typeface="Calibri"/>
                <a:cs typeface="Calibri"/>
              </a:rPr>
              <a:t>real</a:t>
            </a:r>
            <a:r>
              <a:rPr lang="en" sz="5000" b="1" spc="-150" dirty="0">
                <a:solidFill>
                  <a:srgbClr val="231F20"/>
                </a:solidFill>
                <a:latin typeface="Calibri"/>
                <a:cs typeface="Calibri"/>
              </a:rPr>
              <a:t> or </a:t>
            </a:r>
            <a:r>
              <a:rPr lang="en" sz="5000" b="1" u="sng" spc="-150" dirty="0">
                <a:solidFill>
                  <a:srgbClr val="231F20"/>
                </a:solidFill>
                <a:latin typeface="Calibri"/>
                <a:cs typeface="Calibri"/>
              </a:rPr>
              <a:t>AI-generated</a:t>
            </a:r>
            <a:r>
              <a:rPr lang="en" sz="5000" b="1" spc="-150" dirty="0">
                <a:solidFill>
                  <a:srgbClr val="231F20"/>
                </a:solidFill>
                <a:latin typeface="Calibri"/>
                <a:cs typeface="Calibri"/>
              </a:rPr>
              <a:t> ?</a:t>
            </a:r>
            <a:endParaRPr lang="fr-FR" sz="5000" b="1" spc="-15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lang="en" sz="8100" b="1" spc="300" dirty="0">
                <a:solidFill>
                  <a:srgbClr val="FFFFFF"/>
                </a:solidFill>
                <a:cs typeface="Trebuchet MS"/>
              </a:rPr>
              <a:t>AI</a:t>
            </a:r>
            <a:endParaRPr sz="8100" b="1" spc="30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To extend the quiz, go to:</a:t>
            </a:r>
          </a:p>
          <a:p>
            <a:pPr marL="12700" marR="5080" algn="ctr">
              <a:lnSpc>
                <a:spcPts val="6600"/>
              </a:lnSpc>
              <a:spcBef>
                <a:spcPts val="1415"/>
              </a:spcBef>
            </a:pPr>
            <a:r>
              <a:rPr lang="en" sz="5000" b="1" spc="-15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Look for the 4 signs that this text was generated by an AI:</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Hi all! Today, we are going to discuss the importance of saving unicorns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In short, it is our duty to protect unicorns and their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If we work together, we can ensure a better future for these fascinating creatures and our planet.</a:t>
            </a:r>
            <a:endParaRPr lang="fr-FR" sz="280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Look for the 4 signs that this text was generated by an AI:</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Hi all! Today, we are going to discuss the importance of saving </a:t>
            </a:r>
            <a:r>
              <a:rPr lang="en" sz="2800" spc="-10" dirty="0">
                <a:solidFill>
                  <a:schemeClr val="tx1"/>
                </a:solidFill>
                <a:latin typeface="+mn-lt"/>
                <a:cs typeface="Tahoma"/>
              </a:rPr>
              <a:t>unicorns</a:t>
            </a:r>
            <a:r>
              <a:rPr lang="en" sz="2800" spc="-1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In short, it is our duty to protect unicorns and their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If we work together, we can ensure a better future for these fascinating creatures and our planet.</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 sz="2800" b="1" dirty="0">
                <a:solidFill>
                  <a:srgbClr val="BA87D8"/>
                </a:solidFill>
                <a:latin typeface="+mn-lt"/>
              </a:rPr>
              <a:t>FACTUAL INCONSISTENCIES</a:t>
            </a:r>
            <a:endParaRPr lang="fr-FR" sz="2800" b="1"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Look for the 4 signs that this text was generated by an AI:</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Hi all! Today, we are going to discuss the importance of saving </a:t>
            </a:r>
            <a:r>
              <a:rPr lang="en" sz="2800" spc="-10" dirty="0">
                <a:solidFill>
                  <a:schemeClr val="tx1"/>
                </a:solidFill>
                <a:latin typeface="+mn-lt"/>
                <a:cs typeface="Tahoma"/>
              </a:rPr>
              <a:t>unicorns</a:t>
            </a:r>
            <a:r>
              <a:rPr lang="en" sz="2800" spc="-1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a:p>
            <a:pPr marL="12700" marR="147955">
              <a:lnSpc>
                <a:spcPts val="2500"/>
              </a:lnSpc>
              <a:spcBef>
                <a:spcPts val="340"/>
              </a:spcBef>
            </a:pPr>
            <a:r>
              <a:rPr lang="en" sz="2800" spc="-1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highlight>
                  <a:srgbClr val="D2B7D7"/>
                </a:highlight>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r>
              <a:rPr lang="en" sz="2800" spc="-10" dirty="0">
                <a:solidFill>
                  <a:srgbClr val="D2B7D7"/>
                </a:solidFill>
                <a:highlight>
                  <a:srgbClr val="D2B7D7"/>
                </a:highlight>
                <a:latin typeface="+mn-lt"/>
                <a:cs typeface="Tahoma"/>
              </a:rPr>
              <a:t>…………</a:t>
            </a:r>
          </a:p>
          <a:p>
            <a:pPr marL="12700" marR="147955">
              <a:lnSpc>
                <a:spcPts val="2500"/>
              </a:lnSpc>
              <a:spcBef>
                <a:spcPts val="340"/>
              </a:spcBef>
            </a:pPr>
            <a:r>
              <a:rPr lang="en" sz="2800" spc="-10" dirty="0">
                <a:solidFill>
                  <a:srgbClr val="231F20"/>
                </a:solidFill>
                <a:highlight>
                  <a:srgbClr val="D2B7D7"/>
                </a:highlight>
                <a:latin typeface="+mn-lt"/>
                <a:cs typeface="Tahoma"/>
              </a:rPr>
              <a:t>In short, it is our duty to protect unicorns and their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If we work together, we can ensure a better future for these fascinating creatures and our planet.</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 sz="2800" b="1" dirty="0">
                <a:solidFill>
                  <a:srgbClr val="BA87D8"/>
                </a:solidFill>
                <a:latin typeface="+mn-lt"/>
              </a:rPr>
              <a:t>INCONSISTENT TRANSITIONS</a:t>
            </a:r>
            <a:endParaRPr lang="fr-FR" sz="2800" b="1"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Look for the 4 signs that this text was generated by an AI:</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Hi all! Today, we are going to discuss the importance of saving </a:t>
            </a:r>
            <a:r>
              <a:rPr lang="en" sz="2800" spc="-10" dirty="0">
                <a:solidFill>
                  <a:schemeClr val="tx1"/>
                </a:solidFill>
                <a:latin typeface="+mn-lt"/>
                <a:cs typeface="Tahoma"/>
              </a:rPr>
              <a:t>unicorns</a:t>
            </a:r>
            <a:r>
              <a:rPr lang="en" sz="2800" spc="-10" dirty="0">
                <a:solidFill>
                  <a:srgbClr val="231F20"/>
                </a:solidFill>
                <a:latin typeface="+mn-lt"/>
                <a:cs typeface="Tahoma"/>
              </a:rPr>
              <a:t> in rainforests. Unicorns, these endemic creatures, are in danger of extinction because of deforestation and poaching. If we do nothing, they could disappear by 2025. </a:t>
            </a:r>
            <a:r>
              <a:rPr lang="en" sz="2800" b="1" spc="-10" dirty="0">
                <a:solidFill>
                  <a:srgbClr val="D2B7D7"/>
                </a:solidFill>
                <a:latin typeface="+mn-lt"/>
                <a:cs typeface="Tahoma"/>
              </a:rPr>
              <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In short, it is our duty to protect unicorns and their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If we work together, we can ensure a better future for these fascinating creatures and our planet.</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 sz="2800" b="1" dirty="0">
                <a:solidFill>
                  <a:srgbClr val="BA87D8"/>
                </a:solidFill>
                <a:latin typeface="+mn-lt"/>
              </a:rPr>
              <a:t>ABSENCE OF SOURCES</a:t>
            </a:r>
            <a:endParaRPr lang="fr-FR" sz="2800" b="1"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Look for the 4 signs that this text was generated by an AI:</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In short, it is our duty to protect unicorns and their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If we work together, we can ensure a better future for these fascinating creatures and our planet.</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en" sz="2800" b="1" dirty="0">
                <a:solidFill>
                  <a:srgbClr val="BA87D8"/>
                </a:solidFill>
                <a:latin typeface="+mn-lt"/>
              </a:rPr>
              <a:t>PUNCTUATION ERRORS AND TURN OF PHRASE</a:t>
            </a:r>
            <a:endParaRPr lang="fr-FR" sz="2800" b="1"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4337051" y="4283075"/>
            <a:ext cx="990600"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 sz="2800" spc="-10" dirty="0">
                <a:solidFill>
                  <a:srgbClr val="231F20"/>
                </a:solidFill>
                <a:latin typeface="+mn-lt"/>
                <a:cs typeface="Tahoma"/>
              </a:rPr>
              <a:t>Hi all! Today, we are going to discuss the importance of saving </a:t>
            </a:r>
            <a:r>
              <a:rPr lang="en" sz="2800" spc="-10" dirty="0">
                <a:solidFill>
                  <a:schemeClr val="tx1"/>
                </a:solidFill>
                <a:latin typeface="+mn-lt"/>
                <a:cs typeface="Tahoma"/>
              </a:rPr>
              <a:t>unicorns</a:t>
            </a:r>
            <a:r>
              <a:rPr lang="en" sz="2800" spc="-10" dirty="0">
                <a:solidFill>
                  <a:srgbClr val="231F20"/>
                </a:solidFill>
                <a:latin typeface="+mn-lt"/>
                <a:cs typeface="Tahoma"/>
              </a:rPr>
              <a:t> in rainforests. Unicorns, these endemic creatures, are in danger of extinction because of deforestation and poaching. If we do nothing, they could disappear by 2025.</a:t>
            </a:r>
            <a:endParaRPr lang="fr-FR" sz="2800" b="1" spc="-10" dirty="0">
              <a:solidFill>
                <a:srgbClr val="D2B7D7"/>
              </a:solidFill>
              <a:latin typeface="+mn-lt"/>
              <a:cs typeface="Tahoma"/>
            </a:endParaRP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en" sz="2800" spc="-1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Tree>
    <p:extLst>
      <p:ext uri="{BB962C8B-B14F-4D97-AF65-F5344CB8AC3E}">
        <p14:creationId xmlns:p14="http://schemas.microsoft.com/office/powerpoint/2010/main" val="2234286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 sz="2800" b="1" spc="-15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7498966"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en" sz="7400" b="1" u="sng" spc="-150" dirty="0">
                <a:solidFill>
                  <a:srgbClr val="231F20"/>
                </a:solidFill>
                <a:uFill>
                  <a:solidFill>
                    <a:srgbClr val="231F20"/>
                  </a:solidFill>
                </a:uFill>
              </a:rPr>
              <a:t>TO REMEMBER</a:t>
            </a:r>
            <a:r>
              <a:rPr lang="en" sz="7400" b="1" spc="-150" dirty="0">
                <a:solidFill>
                  <a:srgbClr val="231F20"/>
                </a:solidFill>
              </a:rPr>
              <a:t> :</a:t>
            </a:r>
            <a:endParaRPr lang="fr-FR" sz="7400" b="1" spc="-15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email">
              <a:extLst>
                <a:ext uri="{28A0092B-C50C-407E-A947-70E740481C1C}">
                  <a14:useLocalDpi xmlns:a14="http://schemas.microsoft.com/office/drawing/2010/main"/>
                </a:ext>
              </a:extLst>
            </a:blip>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email">
              <a:extLst>
                <a:ext uri="{28A0092B-C50C-407E-A947-70E740481C1C}">
                  <a14:useLocalDpi xmlns:a14="http://schemas.microsoft.com/office/drawing/2010/main"/>
                </a:ext>
              </a:extLst>
            </a:blip>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email">
            <a:extLst>
              <a:ext uri="{28A0092B-C50C-407E-A947-70E740481C1C}">
                <a14:useLocalDpi xmlns:a14="http://schemas.microsoft.com/office/drawing/2010/main"/>
              </a:ext>
            </a:extLst>
          </a:blip>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email">
            <a:extLst>
              <a:ext uri="{28A0092B-C50C-407E-A947-70E740481C1C}">
                <a14:useLocalDpi xmlns:a14="http://schemas.microsoft.com/office/drawing/2010/main"/>
              </a:ext>
            </a:extLst>
          </a:blip>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en" sz="2900" b="1" u="sng" spc="-35" dirty="0">
                <a:solidFill>
                  <a:srgbClr val="231F20"/>
                </a:solidFill>
                <a:uFill>
                  <a:solidFill>
                    <a:srgbClr val="231F20"/>
                  </a:solidFill>
                </a:uFill>
                <a:latin typeface="+mn-lt"/>
                <a:cs typeface="Trebuchet MS"/>
              </a:rPr>
              <a:t>CHECK FOR ACCURACY </a:t>
            </a:r>
            <a:r>
              <a:rPr lang="en" sz="2900" b="1" spc="-10" dirty="0">
                <a:solidFill>
                  <a:srgbClr val="231F20"/>
                </a:solidFill>
                <a:latin typeface="+mn-lt"/>
                <a:cs typeface="Trebuchet MS"/>
              </a:rPr>
              <a:t>BEFORE SHARING OR COMMENTING.</a:t>
            </a:r>
            <a:endParaRPr lang="fr-FR" sz="2900" b="1"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en" sz="2900" b="1" spc="-114" dirty="0">
                <a:solidFill>
                  <a:srgbClr val="231F20"/>
                </a:solidFill>
                <a:latin typeface="+mn-lt"/>
                <a:cs typeface="Trebuchet MS"/>
              </a:rPr>
              <a:t>THE BEST WAY TO STOP THE SPREAD OF A DEEPFAKE IS TO </a:t>
            </a:r>
            <a:r>
              <a:rPr lang="en" sz="2900" b="1" u="sng" spc="-80" dirty="0">
                <a:solidFill>
                  <a:srgbClr val="231F20"/>
                </a:solidFill>
                <a:uFill>
                  <a:solidFill>
                    <a:srgbClr val="231F20"/>
                  </a:solidFill>
                </a:uFill>
                <a:latin typeface="+mn-lt"/>
                <a:cs typeface="Trebuchet MS"/>
              </a:rPr>
              <a:t>AVOID SHARING OR COMMENTING ON IT FURTHER</a:t>
            </a:r>
            <a:r>
              <a:rPr lang="en" sz="2900" b="1" spc="-10" dirty="0">
                <a:solidFill>
                  <a:srgbClr val="231F20"/>
                </a:solidFill>
                <a:latin typeface="+mn-lt"/>
                <a:cs typeface="Trebuchet MS"/>
              </a:rPr>
              <a:t>.</a:t>
            </a:r>
            <a:endParaRPr lang="fr-FR" sz="2900" b="1"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en" sz="2900" b="1" spc="-100" dirty="0">
                <a:solidFill>
                  <a:srgbClr val="231F20"/>
                </a:solidFill>
                <a:latin typeface="+mn-lt"/>
                <a:cs typeface="Trebuchet MS"/>
              </a:rPr>
              <a:t>IF A TITLE, VIDEO, IMAGE, OR AUDIO RECORDING SOUNDS SENSATIONAL, BE SURE TO </a:t>
            </a:r>
            <a:r>
              <a:rPr lang="en" sz="2900" b="1" u="sng" spc="105" dirty="0">
                <a:solidFill>
                  <a:srgbClr val="231F20"/>
                </a:solidFill>
                <a:uFill>
                  <a:solidFill>
                    <a:srgbClr val="231F20"/>
                  </a:solidFill>
                </a:uFill>
                <a:latin typeface="+mn-lt"/>
                <a:cs typeface="Trebuchet MS"/>
              </a:rPr>
              <a:t>READ THE FULL STORY</a:t>
            </a:r>
            <a:endParaRPr lang="fr-FR" sz="2900" b="1" dirty="0">
              <a:latin typeface="+mn-lt"/>
              <a:cs typeface="Trebuchet MS"/>
            </a:endParaRPr>
          </a:p>
          <a:p>
            <a:pPr marL="109220" marR="101600" algn="ctr">
              <a:lnSpc>
                <a:spcPct val="114100"/>
              </a:lnSpc>
            </a:pPr>
            <a:r>
              <a:rPr lang="en" sz="2900" b="1" spc="-35" dirty="0">
                <a:solidFill>
                  <a:srgbClr val="231F20"/>
                </a:solidFill>
                <a:latin typeface="+mn-lt"/>
                <a:cs typeface="Trebuchet MS"/>
              </a:rPr>
              <a:t>AND TO </a:t>
            </a:r>
            <a:r>
              <a:rPr lang="en" sz="2900" b="1" u="sng" spc="50" dirty="0">
                <a:solidFill>
                  <a:srgbClr val="231F20"/>
                </a:solidFill>
                <a:uFill>
                  <a:solidFill>
                    <a:srgbClr val="231F20"/>
                  </a:solidFill>
                </a:uFill>
                <a:latin typeface="+mn-lt"/>
                <a:cs typeface="Trebuchet MS"/>
              </a:rPr>
              <a:t>VERIFY ITS SOURCE </a:t>
            </a:r>
            <a:r>
              <a:rPr lang="en" sz="2900" b="1" spc="-45" dirty="0">
                <a:solidFill>
                  <a:srgbClr val="231F20"/>
                </a:solidFill>
                <a:latin typeface="+mn-lt"/>
                <a:cs typeface="Trebuchet MS"/>
              </a:rPr>
              <a:t>BEFORE SHARING ITS CONTENT.</a:t>
            </a:r>
            <a:endParaRPr lang="fr-FR" sz="2900" b="1"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 sz="5000" b="1" spc="-150" dirty="0">
                <a:solidFill>
                  <a:srgbClr val="231F20"/>
                </a:solidFill>
                <a:latin typeface="Calibri"/>
                <a:cs typeface="Calibri"/>
              </a:rPr>
              <a:t>What can we do to combat deepfakes?</a:t>
            </a:r>
            <a:endParaRPr lang="fr-FR" sz="5000" b="1" spc="-15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5576</Words>
  <Application>Microsoft Office PowerPoint</Application>
  <PresentationFormat>Custom</PresentationFormat>
  <Paragraphs>861</Paragraphs>
  <Slides>118</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118</vt:i4>
      </vt:variant>
    </vt:vector>
  </HeadingPairs>
  <TitlesOfParts>
    <vt:vector size="124" baseType="lpstr">
      <vt:lpstr>-apple-system</vt:lpstr>
      <vt:lpstr>Arial</vt:lpstr>
      <vt:lpstr>Calibri</vt:lpstr>
      <vt:lpstr>Lucida Sans</vt:lpstr>
      <vt:lpstr>Trebuchet MS</vt:lpstr>
      <vt:lpstr>Office Theme</vt:lpstr>
      <vt:lpstr>PowerPoint Presentation</vt:lpstr>
      <vt:lpstr>PowerPoint Presentation</vt:lpstr>
      <vt:lpstr>WHY DOES CYBERSECURITY CONCERN US ALL?</vt:lpstr>
      <vt:lpstr>WHY DOES CYBERSECURITY CONCERN US ALL?</vt:lpstr>
      <vt:lpstr>WHY DOES CYBERSECURITY CONCERN US ALL?</vt:lpstr>
      <vt:lpstr>WHY DOES CYBERSECURITY CONCERN US ALL?</vt:lpstr>
      <vt:lpstr>PowerPoint Presentation</vt:lpstr>
      <vt:lpstr>PowerPoint Presentation</vt:lpstr>
      <vt:lpstr>PowerPoint Presentation</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PowerPoint Presentation</vt:lpstr>
      <vt:lpstr>ACTIVITY 2</vt:lpstr>
      <vt:lpstr>ACTIVITY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PREVENT Research |   Design  Raise awareness |  Manage</vt:lpstr>
      <vt:lpstr>PREVENT Research |   Design  Raise awareness |  Manage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BEWARE OF APPAREANCES</vt:lpstr>
      <vt:lpstr>PowerPoint Presentation</vt:lpstr>
      <vt:lpstr>VIRUS</vt:lpstr>
      <vt:lpstr>PowerPoint Presentation</vt:lpstr>
      <vt:lpstr>HOW TO REACT IF SOMEONE CALLS YOU OR IF A FAKE ERROR MESSAGE IS DISPLAYED?</vt:lpstr>
      <vt:lpstr>TO REMEMBER: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IF YOU HAVE DISCLOSED YOUR PASSWORD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REMEMBER: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PROTECT</vt:lpstr>
      <vt:lpstr>ACTIVITY 1</vt:lpstr>
      <vt:lpstr>WHAT ARE THE RISKS OF USING THE SAME PASSWORD EVERYWHERE?</vt:lpstr>
      <vt:lpstr>CREATE A STRONG PASSWORD</vt:lpstr>
      <vt:lpstr>PowerPoint Presentation</vt:lpstr>
      <vt:lpstr>PowerPoint Presentation</vt:lpstr>
      <vt:lpstr>PowerPoint Presentation</vt:lpstr>
      <vt:lpstr>PowerPoint Presentation</vt:lpstr>
      <vt:lpstr>USE A PASSWORD MANAGER</vt:lpstr>
      <vt:lpstr>IS YOUR PASSWORD COMPROMISED?</vt:lpstr>
      <vt:lpstr>TO REMEMBER:</vt:lpstr>
      <vt:lpstr>PowerPoint Presentation</vt:lpstr>
      <vt:lpstr>PowerPoint Presentation</vt:lpstr>
      <vt:lpstr>HOW DOES TWO-FACTOR AUTHENTIFICATION WORK?</vt:lpstr>
      <vt:lpstr>WHAT IS A PASSKEY?</vt:lpstr>
      <vt:lpstr>WITHOUT PASSWORD</vt:lpstr>
      <vt:lpstr>TO REMEMBER:</vt:lpstr>
      <vt:lpstr>JOBS IN CYBERSECURITY ARE JOBS OF THE FUTURE AND EXCITING!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3</cp:revision>
  <dcterms:created xsi:type="dcterms:W3CDTF">2022-05-26T13:18:47Z</dcterms:created>
  <dcterms:modified xsi:type="dcterms:W3CDTF">2024-07-01T20:23:36Z</dcterms:modified>
</cp:coreProperties>
</file>